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9" r:id="rId2"/>
    <p:sldMasterId id="2147483785" r:id="rId3"/>
  </p:sldMasterIdLst>
  <p:notesMasterIdLst>
    <p:notesMasterId r:id="rId20"/>
  </p:notesMasterIdLst>
  <p:sldIdLst>
    <p:sldId id="256" r:id="rId4"/>
    <p:sldId id="268" r:id="rId5"/>
    <p:sldId id="269" r:id="rId6"/>
    <p:sldId id="270" r:id="rId7"/>
    <p:sldId id="257" r:id="rId8"/>
    <p:sldId id="258" r:id="rId9"/>
    <p:sldId id="259" r:id="rId10"/>
    <p:sldId id="260" r:id="rId11"/>
    <p:sldId id="261" r:id="rId12"/>
    <p:sldId id="271" r:id="rId13"/>
    <p:sldId id="272" r:id="rId14"/>
    <p:sldId id="265" r:id="rId15"/>
    <p:sldId id="273" r:id="rId16"/>
    <p:sldId id="266" r:id="rId17"/>
    <p:sldId id="263" r:id="rId18"/>
    <p:sldId id="267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88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ags" Target="tags/tag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3A537CDE-F5DB-43E1-A39B-A589410130DC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0751FDA-FBB5-4DCA-A36D-6CE51AA2AA8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2914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C0ED615-0B6B-4264-93B8-F0FB6C29B8DC}" type="slidenum">
              <a:rPr lang="en-CA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45697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751FDA-FBB5-4DCA-A36D-6CE51AA2AA8A}" type="slidenum">
              <a:rPr lang="en-CA" smtClean="0"/>
              <a:pPr>
                <a:defRPr/>
              </a:pPr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73665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0751FDA-FBB5-4DCA-A36D-6CE51AA2AA8A}" type="slidenum">
              <a:rPr lang="en-CA" smtClean="0"/>
              <a:pPr>
                <a:defRPr/>
              </a:pPr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716760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C411AF-A128-48B5-B3DD-525526659475}" type="slidenum">
              <a:rPr lang="en-CA">
                <a:latin typeface="Arial" charset="0"/>
                <a:cs typeface="Arial" charset="0"/>
              </a:rPr>
              <a:pPr/>
              <a:t>12</a:t>
            </a:fld>
            <a:endParaRPr lang="en-C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5314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FC411AF-A128-48B5-B3DD-525526659475}" type="slidenum">
              <a:rPr lang="en-CA">
                <a:latin typeface="Arial" charset="0"/>
                <a:cs typeface="Arial" charset="0"/>
              </a:rPr>
              <a:pPr/>
              <a:t>13</a:t>
            </a:fld>
            <a:endParaRPr lang="en-C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4322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3390DB8-DE34-4D60-B798-48FC22C80D9D}" type="slidenum">
              <a:rPr lang="en-CA">
                <a:latin typeface="Arial" charset="0"/>
                <a:cs typeface="Arial" charset="0"/>
              </a:rPr>
              <a:pPr/>
              <a:t>14</a:t>
            </a:fld>
            <a:endParaRPr lang="en-C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2499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68E9192-CF47-4C73-BA8C-A2C77A19E2B8}" type="slidenum">
              <a:rPr lang="en-CA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46743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DA6EC0-E1B8-46CC-8D06-DB93D6F29928}" type="slidenum">
              <a:rPr lang="en-CA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5879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7542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047408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8376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66A4FB4-8129-4041-81CC-E4B9D981EED7}" type="slidenum">
              <a:rPr lang="en-CA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23462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D885402-2B29-4909-8502-1D93BD87F360}" type="slidenum">
              <a:rPr lang="en-CA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929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36D4AAF-A2FE-4339-8853-8B0B4655F3B9}" type="slidenum">
              <a:rPr lang="en-CA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541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590D42-51BE-41AA-840B-BFA1E68924D8}" type="slidenum">
              <a:rPr lang="en-CA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69432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CA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2C25715-1828-443C-BC2E-5A5643CF70BB}" type="slidenum">
              <a:rPr lang="en-CA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6859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E3DFDF-4DEF-4C89-B4AC-83D699F6580B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4DF7D4-237F-4BA4-AA8C-6146413F0B6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06338C-C475-40C2-93FB-E07F9D645930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7F29A-112E-4F34-8F7A-D356402297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161AB-B31B-4FC5-9DE5-A9121CC1950D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5E057-7218-4E8A-B08C-01C58CBB85E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96EBF-25C2-403D-9C49-7AFCAC17C414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B4290-FA41-4145-BA12-5F028821D87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BDE01-8239-46B5-8276-48933F11E666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CB62B-E529-4132-B87F-A1241448DA6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A258F-3669-4839-88B3-D60AFCA000F9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87E8-A3AB-467B-9A69-5AAF04A41A1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97915-6BD7-46C0-8451-2939A6D72519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23DA1-75B3-4D0B-AAF0-C57CB36152E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7F2BB-E65D-47FD-A50E-F2AFAB296DCF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C25BE-33BF-4E0E-B6F2-355347C56A4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A7A03-761B-47DA-8DBC-31314AD4FA80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5120C-19A0-49E1-8E6F-452B81606B3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F0F5F-7909-44AF-B9B1-4F68427F0C5C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A5ABF-4FFE-4790-B40D-996BF869A77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8B198A-39B7-4C43-8A1B-4CC812CA1C91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D1855-C539-4FEB-A07F-114EE87AAF7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0969A-F7D1-4378-9CB0-21301BC8D656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F043-C9E9-4CCC-A6B6-E6A9CF21132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9FEBA-C296-485F-ADE2-B9553DFB68B6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3A70B-FED8-4A51-9447-1FDD229ECA9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02D37-E7C2-4739-91C5-49109EAA00DF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8AA5A-39FE-4EA5-B79C-2540B3FBA12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2A43F-A276-4AE6-B103-02CFAD3CA8F3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B8092-F705-4C66-B0F7-21DE60BB860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A470B-7D47-4156-A034-02312A49EE4B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6EC0AF-D8C7-41D6-A4F8-FB0078A800F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AD1638E-9736-40A6-846E-341DA8E20D46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8183F9F-8D46-4CAB-9C25-216198A7169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54CC9-1C2F-4CBB-86DA-550616BB2A30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93950A-6219-482C-93D9-11FC50E2C17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80685-9B46-49DF-BEAB-41FB29CDD25A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C8AA1-5CB1-4952-85A2-AC39DB07CB7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C0EE6-376D-467B-B35B-C7B642B8001B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582C8-8646-405D-BFEA-6C6905F9333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2143B01-BE1B-428C-B7F4-ACB5055CBEF4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9B039EA-2285-4588-8790-C13D34EC778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CA264-A2D9-4AC3-98DD-E58437E2B273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9854F-BF86-415D-BFF8-D0DE8C8BAA9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DE4F8E-0316-41CB-8089-4B99EB262547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D6558B-1933-4115-8BA4-B4ACBBB37DD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2622B91-8A69-41A3-9454-89202038B3ED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E018C82-4CDB-473D-B851-30DEB38459A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549835A-AAF5-4599-B2B8-3C8C74760463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A48DDAE-E537-4E8E-B8CF-5F642920F82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A2135-8E49-4858-8A11-17AA0B8E3F1D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6089E-7A20-4893-B9E1-1E9E246B656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372E76-E323-4D55-B281-F5367F07FECE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0C441-B89E-4F36-95E4-7E9F990239A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0DEF2-F697-49AE-9B3D-DC2192D57FC8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90B66-7861-4A2C-9B69-2EA1CAA8048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04B4B4F-9B29-4C46-BF98-9F256C35821B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385745-D5CD-437F-ACF8-BE07C8A4416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BB6E9-D115-4C9D-B5A8-66BFCE6D4D8C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DD5D9-C2BA-410F-B71E-7A29E933F6F8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43F8930-3BE0-408B-BAF7-550B37CCD5D0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DE78C8-7E92-44CD-8287-4EDAEBD29BA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DD60541-B691-4CCA-9A74-23D17ED5C663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8788E3-6663-435E-88B3-8CA69A03772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2575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  <a:defRPr/>
            </a:pPr>
            <a:endParaRPr lang="en-US" sz="3200">
              <a:latin typeface="Gill Sans MT" pitchFamily="34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DDDBA78-469D-4512-BA39-B031A933E997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1D262F-D8FB-4673-9A94-BF1AB8C84239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225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B5A788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fld id="{C223FAAE-C2A7-42C4-967A-0584720835DB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B5A788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B5A788"/>
                </a:solidFill>
                <a:latin typeface="Gill Sans MT" pitchFamily="34" charset="0"/>
              </a:defRPr>
            </a:lvl1pPr>
          </a:lstStyle>
          <a:p>
            <a:pPr>
              <a:defRPr/>
            </a:pPr>
            <a:fld id="{7299A5EE-3195-424A-BAB2-ED500DA91D3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09" r:id="rId2"/>
    <p:sldLayoutId id="2147483831" r:id="rId3"/>
    <p:sldLayoutId id="2147483810" r:id="rId4"/>
    <p:sldLayoutId id="2147483832" r:id="rId5"/>
    <p:sldLayoutId id="2147483811" r:id="rId6"/>
    <p:sldLayoutId id="2147483833" r:id="rId7"/>
    <p:sldLayoutId id="2147483834" r:id="rId8"/>
    <p:sldLayoutId id="2147483835" r:id="rId9"/>
    <p:sldLayoutId id="2147483812" r:id="rId10"/>
    <p:sldLayoutId id="21474838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3825672D-B0FE-4A86-B0B2-8D6003EFBAA9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DEDA1CE-8660-460D-83A2-6076480DFF4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  <p:sldLayoutId id="21474838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latin typeface="Arial" pitchFamily="34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26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AF08B29-D22D-49CD-8BAC-6E08D23E053E}" type="datetimeFigureOut">
              <a:rPr lang="en-US"/>
              <a:pPr>
                <a:defRPr/>
              </a:pPr>
              <a:t>3/28/2021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C3417B3-E3F9-42E2-9595-80DF8D06D61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25" r:id="rId4"/>
    <p:sldLayoutId id="2147483826" r:id="rId5"/>
    <p:sldLayoutId id="2147483839" r:id="rId6"/>
    <p:sldLayoutId id="2147483827" r:id="rId7"/>
    <p:sldLayoutId id="2147483840" r:id="rId8"/>
    <p:sldLayoutId id="2147483841" r:id="rId9"/>
    <p:sldLayoutId id="2147483828" r:id="rId10"/>
    <p:sldLayoutId id="214748382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0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95.bin"/><Relationship Id="rId26" Type="http://schemas.openxmlformats.org/officeDocument/2006/relationships/oleObject" Target="../embeddings/oleObject99.bin"/><Relationship Id="rId3" Type="http://schemas.openxmlformats.org/officeDocument/2006/relationships/image" Target="../media/image86.png"/><Relationship Id="rId21" Type="http://schemas.openxmlformats.org/officeDocument/2006/relationships/image" Target="../media/image95.w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92.bin"/><Relationship Id="rId17" Type="http://schemas.openxmlformats.org/officeDocument/2006/relationships/image" Target="../media/image93.wmf"/><Relationship Id="rId25" Type="http://schemas.openxmlformats.org/officeDocument/2006/relationships/image" Target="../media/image97.wmf"/><Relationship Id="rId2" Type="http://schemas.openxmlformats.org/officeDocument/2006/relationships/notesSlide" Target="../notesSlides/notesSlide10.xml"/><Relationship Id="rId16" Type="http://schemas.openxmlformats.org/officeDocument/2006/relationships/oleObject" Target="../embeddings/oleObject94.bin"/><Relationship Id="rId20" Type="http://schemas.openxmlformats.org/officeDocument/2006/relationships/oleObject" Target="../embeddings/oleObject96.bin"/><Relationship Id="rId29" Type="http://schemas.openxmlformats.org/officeDocument/2006/relationships/image" Target="../media/image99.wmf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89.bin"/><Relationship Id="rId11" Type="http://schemas.openxmlformats.org/officeDocument/2006/relationships/image" Target="../media/image90.wmf"/><Relationship Id="rId24" Type="http://schemas.openxmlformats.org/officeDocument/2006/relationships/oleObject" Target="../embeddings/oleObject98.bin"/><Relationship Id="rId32" Type="http://schemas.openxmlformats.org/officeDocument/2006/relationships/oleObject" Target="../embeddings/oleObject102.bin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23" Type="http://schemas.openxmlformats.org/officeDocument/2006/relationships/image" Target="../media/image96.wmf"/><Relationship Id="rId28" Type="http://schemas.openxmlformats.org/officeDocument/2006/relationships/oleObject" Target="../embeddings/oleObject100.bin"/><Relationship Id="rId10" Type="http://schemas.openxmlformats.org/officeDocument/2006/relationships/oleObject" Target="../embeddings/oleObject91.bin"/><Relationship Id="rId19" Type="http://schemas.openxmlformats.org/officeDocument/2006/relationships/image" Target="../media/image94.wmf"/><Relationship Id="rId31" Type="http://schemas.openxmlformats.org/officeDocument/2006/relationships/image" Target="../media/image100.wmf"/><Relationship Id="rId4" Type="http://schemas.openxmlformats.org/officeDocument/2006/relationships/oleObject" Target="../embeddings/oleObject88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93.bin"/><Relationship Id="rId22" Type="http://schemas.openxmlformats.org/officeDocument/2006/relationships/oleObject" Target="../embeddings/oleObject97.bin"/><Relationship Id="rId27" Type="http://schemas.openxmlformats.org/officeDocument/2006/relationships/image" Target="../media/image98.wmf"/><Relationship Id="rId30" Type="http://schemas.openxmlformats.org/officeDocument/2006/relationships/oleObject" Target="../embeddings/oleObject101.bin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08.bin"/><Relationship Id="rId18" Type="http://schemas.openxmlformats.org/officeDocument/2006/relationships/image" Target="../media/image108.wmf"/><Relationship Id="rId26" Type="http://schemas.openxmlformats.org/officeDocument/2006/relationships/image" Target="../media/image112.wmf"/><Relationship Id="rId39" Type="http://schemas.openxmlformats.org/officeDocument/2006/relationships/oleObject" Target="../embeddings/oleObject121.bin"/><Relationship Id="rId3" Type="http://schemas.openxmlformats.org/officeDocument/2006/relationships/oleObject" Target="../embeddings/oleObject103.bin"/><Relationship Id="rId21" Type="http://schemas.openxmlformats.org/officeDocument/2006/relationships/oleObject" Target="../embeddings/oleObject112.bin"/><Relationship Id="rId34" Type="http://schemas.openxmlformats.org/officeDocument/2006/relationships/image" Target="../media/image116.wmf"/><Relationship Id="rId42" Type="http://schemas.openxmlformats.org/officeDocument/2006/relationships/image" Target="../media/image120.wmf"/><Relationship Id="rId47" Type="http://schemas.openxmlformats.org/officeDocument/2006/relationships/oleObject" Target="../embeddings/oleObject125.bin"/><Relationship Id="rId50" Type="http://schemas.openxmlformats.org/officeDocument/2006/relationships/image" Target="../media/image124.wmf"/><Relationship Id="rId7" Type="http://schemas.openxmlformats.org/officeDocument/2006/relationships/oleObject" Target="../embeddings/oleObject105.bin"/><Relationship Id="rId12" Type="http://schemas.openxmlformats.org/officeDocument/2006/relationships/image" Target="../media/image105.wmf"/><Relationship Id="rId17" Type="http://schemas.openxmlformats.org/officeDocument/2006/relationships/oleObject" Target="../embeddings/oleObject110.bin"/><Relationship Id="rId25" Type="http://schemas.openxmlformats.org/officeDocument/2006/relationships/oleObject" Target="../embeddings/oleObject114.bin"/><Relationship Id="rId33" Type="http://schemas.openxmlformats.org/officeDocument/2006/relationships/oleObject" Target="../embeddings/oleObject118.bin"/><Relationship Id="rId38" Type="http://schemas.openxmlformats.org/officeDocument/2006/relationships/image" Target="../media/image118.wmf"/><Relationship Id="rId46" Type="http://schemas.openxmlformats.org/officeDocument/2006/relationships/image" Target="../media/image122.wmf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107.wmf"/><Relationship Id="rId20" Type="http://schemas.openxmlformats.org/officeDocument/2006/relationships/image" Target="../media/image109.wmf"/><Relationship Id="rId29" Type="http://schemas.openxmlformats.org/officeDocument/2006/relationships/oleObject" Target="../embeddings/oleObject116.bin"/><Relationship Id="rId41" Type="http://schemas.openxmlformats.org/officeDocument/2006/relationships/oleObject" Target="../embeddings/oleObject122.bin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02.wmf"/><Relationship Id="rId11" Type="http://schemas.openxmlformats.org/officeDocument/2006/relationships/oleObject" Target="../embeddings/oleObject107.bin"/><Relationship Id="rId24" Type="http://schemas.openxmlformats.org/officeDocument/2006/relationships/image" Target="../media/image111.wmf"/><Relationship Id="rId32" Type="http://schemas.openxmlformats.org/officeDocument/2006/relationships/image" Target="../media/image115.wmf"/><Relationship Id="rId37" Type="http://schemas.openxmlformats.org/officeDocument/2006/relationships/oleObject" Target="../embeddings/oleObject120.bin"/><Relationship Id="rId40" Type="http://schemas.openxmlformats.org/officeDocument/2006/relationships/image" Target="../media/image119.wmf"/><Relationship Id="rId45" Type="http://schemas.openxmlformats.org/officeDocument/2006/relationships/oleObject" Target="../embeddings/oleObject124.bin"/><Relationship Id="rId5" Type="http://schemas.openxmlformats.org/officeDocument/2006/relationships/oleObject" Target="../embeddings/oleObject104.bin"/><Relationship Id="rId15" Type="http://schemas.openxmlformats.org/officeDocument/2006/relationships/oleObject" Target="../embeddings/oleObject109.bin"/><Relationship Id="rId23" Type="http://schemas.openxmlformats.org/officeDocument/2006/relationships/oleObject" Target="../embeddings/oleObject113.bin"/><Relationship Id="rId28" Type="http://schemas.openxmlformats.org/officeDocument/2006/relationships/image" Target="../media/image113.wmf"/><Relationship Id="rId36" Type="http://schemas.openxmlformats.org/officeDocument/2006/relationships/image" Target="../media/image117.wmf"/><Relationship Id="rId49" Type="http://schemas.openxmlformats.org/officeDocument/2006/relationships/oleObject" Target="../embeddings/oleObject126.bin"/><Relationship Id="rId10" Type="http://schemas.openxmlformats.org/officeDocument/2006/relationships/image" Target="../media/image104.wmf"/><Relationship Id="rId19" Type="http://schemas.openxmlformats.org/officeDocument/2006/relationships/oleObject" Target="../embeddings/oleObject111.bin"/><Relationship Id="rId31" Type="http://schemas.openxmlformats.org/officeDocument/2006/relationships/oleObject" Target="../embeddings/oleObject117.bin"/><Relationship Id="rId44" Type="http://schemas.openxmlformats.org/officeDocument/2006/relationships/image" Target="../media/image121.wmf"/><Relationship Id="rId4" Type="http://schemas.openxmlformats.org/officeDocument/2006/relationships/image" Target="../media/image101.wmf"/><Relationship Id="rId9" Type="http://schemas.openxmlformats.org/officeDocument/2006/relationships/oleObject" Target="../embeddings/oleObject106.bin"/><Relationship Id="rId14" Type="http://schemas.openxmlformats.org/officeDocument/2006/relationships/image" Target="../media/image106.wmf"/><Relationship Id="rId22" Type="http://schemas.openxmlformats.org/officeDocument/2006/relationships/image" Target="../media/image110.wmf"/><Relationship Id="rId27" Type="http://schemas.openxmlformats.org/officeDocument/2006/relationships/oleObject" Target="../embeddings/oleObject115.bin"/><Relationship Id="rId30" Type="http://schemas.openxmlformats.org/officeDocument/2006/relationships/image" Target="../media/image114.wmf"/><Relationship Id="rId35" Type="http://schemas.openxmlformats.org/officeDocument/2006/relationships/oleObject" Target="../embeddings/oleObject119.bin"/><Relationship Id="rId43" Type="http://schemas.openxmlformats.org/officeDocument/2006/relationships/oleObject" Target="../embeddings/oleObject123.bin"/><Relationship Id="rId48" Type="http://schemas.openxmlformats.org/officeDocument/2006/relationships/image" Target="../media/image123.wmf"/><Relationship Id="rId8" Type="http://schemas.openxmlformats.org/officeDocument/2006/relationships/image" Target="../media/image10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9.bin"/><Relationship Id="rId13" Type="http://schemas.openxmlformats.org/officeDocument/2006/relationships/image" Target="../media/image129.wmf"/><Relationship Id="rId18" Type="http://schemas.openxmlformats.org/officeDocument/2006/relationships/oleObject" Target="../embeddings/oleObject134.bin"/><Relationship Id="rId3" Type="http://schemas.openxmlformats.org/officeDocument/2006/relationships/oleObject" Target="../embeddings/oleObject127.bin"/><Relationship Id="rId7" Type="http://schemas.openxmlformats.org/officeDocument/2006/relationships/image" Target="../media/image126.wmf"/><Relationship Id="rId12" Type="http://schemas.openxmlformats.org/officeDocument/2006/relationships/oleObject" Target="../embeddings/oleObject131.bin"/><Relationship Id="rId17" Type="http://schemas.openxmlformats.org/officeDocument/2006/relationships/image" Target="../media/image131.wmf"/><Relationship Id="rId2" Type="http://schemas.openxmlformats.org/officeDocument/2006/relationships/notesSlide" Target="../notesSlides/notesSlide12.xml"/><Relationship Id="rId16" Type="http://schemas.openxmlformats.org/officeDocument/2006/relationships/oleObject" Target="../embeddings/oleObject133.bin"/><Relationship Id="rId1" Type="http://schemas.openxmlformats.org/officeDocument/2006/relationships/slideLayout" Target="../slideLayouts/slideLayout24.xml"/><Relationship Id="rId6" Type="http://schemas.openxmlformats.org/officeDocument/2006/relationships/oleObject" Target="../embeddings/oleObject128.bin"/><Relationship Id="rId11" Type="http://schemas.openxmlformats.org/officeDocument/2006/relationships/image" Target="../media/image128.wmf"/><Relationship Id="rId5" Type="http://schemas.openxmlformats.org/officeDocument/2006/relationships/hyperlink" Target="http://www.bcmath.ca/" TargetMode="External"/><Relationship Id="rId15" Type="http://schemas.openxmlformats.org/officeDocument/2006/relationships/image" Target="../media/image130.wmf"/><Relationship Id="rId10" Type="http://schemas.openxmlformats.org/officeDocument/2006/relationships/oleObject" Target="../embeddings/oleObject130.bin"/><Relationship Id="rId19" Type="http://schemas.openxmlformats.org/officeDocument/2006/relationships/image" Target="../media/image132.wmf"/><Relationship Id="rId4" Type="http://schemas.openxmlformats.org/officeDocument/2006/relationships/image" Target="../media/image125.wmf"/><Relationship Id="rId9" Type="http://schemas.openxmlformats.org/officeDocument/2006/relationships/image" Target="../media/image127.wmf"/><Relationship Id="rId14" Type="http://schemas.openxmlformats.org/officeDocument/2006/relationships/oleObject" Target="../embeddings/oleObject13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4.wmf"/><Relationship Id="rId13" Type="http://schemas.openxmlformats.org/officeDocument/2006/relationships/oleObject" Target="../embeddings/oleObject140.bin"/><Relationship Id="rId18" Type="http://schemas.openxmlformats.org/officeDocument/2006/relationships/image" Target="../media/image139.wmf"/><Relationship Id="rId26" Type="http://schemas.openxmlformats.org/officeDocument/2006/relationships/image" Target="../media/image143.wmf"/><Relationship Id="rId39" Type="http://schemas.openxmlformats.org/officeDocument/2006/relationships/hyperlink" Target="http://www.bcmath.ca/" TargetMode="External"/><Relationship Id="rId3" Type="http://schemas.openxmlformats.org/officeDocument/2006/relationships/oleObject" Target="../embeddings/oleObject135.bin"/><Relationship Id="rId21" Type="http://schemas.openxmlformats.org/officeDocument/2006/relationships/oleObject" Target="../embeddings/oleObject144.bin"/><Relationship Id="rId34" Type="http://schemas.openxmlformats.org/officeDocument/2006/relationships/image" Target="../media/image147.wmf"/><Relationship Id="rId7" Type="http://schemas.openxmlformats.org/officeDocument/2006/relationships/oleObject" Target="../embeddings/oleObject137.bin"/><Relationship Id="rId12" Type="http://schemas.openxmlformats.org/officeDocument/2006/relationships/image" Target="../media/image136.wmf"/><Relationship Id="rId17" Type="http://schemas.openxmlformats.org/officeDocument/2006/relationships/oleObject" Target="../embeddings/oleObject142.bin"/><Relationship Id="rId25" Type="http://schemas.openxmlformats.org/officeDocument/2006/relationships/oleObject" Target="../embeddings/oleObject146.bin"/><Relationship Id="rId33" Type="http://schemas.openxmlformats.org/officeDocument/2006/relationships/oleObject" Target="../embeddings/oleObject150.bin"/><Relationship Id="rId38" Type="http://schemas.openxmlformats.org/officeDocument/2006/relationships/image" Target="../media/image149.wmf"/><Relationship Id="rId2" Type="http://schemas.openxmlformats.org/officeDocument/2006/relationships/notesSlide" Target="../notesSlides/notesSlide13.xml"/><Relationship Id="rId16" Type="http://schemas.openxmlformats.org/officeDocument/2006/relationships/image" Target="../media/image138.wmf"/><Relationship Id="rId20" Type="http://schemas.openxmlformats.org/officeDocument/2006/relationships/image" Target="../media/image140.wmf"/><Relationship Id="rId29" Type="http://schemas.openxmlformats.org/officeDocument/2006/relationships/oleObject" Target="../embeddings/oleObject148.bin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33.wmf"/><Relationship Id="rId11" Type="http://schemas.openxmlformats.org/officeDocument/2006/relationships/oleObject" Target="../embeddings/oleObject139.bin"/><Relationship Id="rId24" Type="http://schemas.openxmlformats.org/officeDocument/2006/relationships/image" Target="../media/image142.wmf"/><Relationship Id="rId32" Type="http://schemas.openxmlformats.org/officeDocument/2006/relationships/image" Target="../media/image146.wmf"/><Relationship Id="rId37" Type="http://schemas.openxmlformats.org/officeDocument/2006/relationships/oleObject" Target="../embeddings/oleObject152.bin"/><Relationship Id="rId5" Type="http://schemas.openxmlformats.org/officeDocument/2006/relationships/oleObject" Target="../embeddings/oleObject136.bin"/><Relationship Id="rId15" Type="http://schemas.openxmlformats.org/officeDocument/2006/relationships/oleObject" Target="../embeddings/oleObject141.bin"/><Relationship Id="rId23" Type="http://schemas.openxmlformats.org/officeDocument/2006/relationships/oleObject" Target="../embeddings/oleObject145.bin"/><Relationship Id="rId28" Type="http://schemas.openxmlformats.org/officeDocument/2006/relationships/image" Target="../media/image144.wmf"/><Relationship Id="rId36" Type="http://schemas.openxmlformats.org/officeDocument/2006/relationships/image" Target="../media/image148.wmf"/><Relationship Id="rId10" Type="http://schemas.openxmlformats.org/officeDocument/2006/relationships/image" Target="../media/image135.wmf"/><Relationship Id="rId19" Type="http://schemas.openxmlformats.org/officeDocument/2006/relationships/oleObject" Target="../embeddings/oleObject143.bin"/><Relationship Id="rId31" Type="http://schemas.openxmlformats.org/officeDocument/2006/relationships/oleObject" Target="../embeddings/oleObject149.bin"/><Relationship Id="rId4" Type="http://schemas.openxmlformats.org/officeDocument/2006/relationships/image" Target="../media/image125.wmf"/><Relationship Id="rId9" Type="http://schemas.openxmlformats.org/officeDocument/2006/relationships/oleObject" Target="../embeddings/oleObject138.bin"/><Relationship Id="rId14" Type="http://schemas.openxmlformats.org/officeDocument/2006/relationships/image" Target="../media/image137.wmf"/><Relationship Id="rId22" Type="http://schemas.openxmlformats.org/officeDocument/2006/relationships/image" Target="../media/image141.wmf"/><Relationship Id="rId27" Type="http://schemas.openxmlformats.org/officeDocument/2006/relationships/oleObject" Target="../embeddings/oleObject147.bin"/><Relationship Id="rId30" Type="http://schemas.openxmlformats.org/officeDocument/2006/relationships/image" Target="../media/image145.wmf"/><Relationship Id="rId35" Type="http://schemas.openxmlformats.org/officeDocument/2006/relationships/oleObject" Target="../embeddings/oleObject15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wmf"/><Relationship Id="rId13" Type="http://schemas.openxmlformats.org/officeDocument/2006/relationships/oleObject" Target="../embeddings/oleObject158.bin"/><Relationship Id="rId18" Type="http://schemas.openxmlformats.org/officeDocument/2006/relationships/image" Target="../media/image157.wmf"/><Relationship Id="rId26" Type="http://schemas.openxmlformats.org/officeDocument/2006/relationships/image" Target="../media/image161.wmf"/><Relationship Id="rId3" Type="http://schemas.openxmlformats.org/officeDocument/2006/relationships/oleObject" Target="../embeddings/oleObject153.bin"/><Relationship Id="rId21" Type="http://schemas.openxmlformats.org/officeDocument/2006/relationships/oleObject" Target="../embeddings/oleObject162.bin"/><Relationship Id="rId7" Type="http://schemas.openxmlformats.org/officeDocument/2006/relationships/oleObject" Target="../embeddings/oleObject155.bin"/><Relationship Id="rId12" Type="http://schemas.openxmlformats.org/officeDocument/2006/relationships/image" Target="../media/image154.wmf"/><Relationship Id="rId17" Type="http://schemas.openxmlformats.org/officeDocument/2006/relationships/oleObject" Target="../embeddings/oleObject160.bin"/><Relationship Id="rId25" Type="http://schemas.openxmlformats.org/officeDocument/2006/relationships/oleObject" Target="../embeddings/oleObject164.bin"/><Relationship Id="rId2" Type="http://schemas.openxmlformats.org/officeDocument/2006/relationships/notesSlide" Target="../notesSlides/notesSlide14.xml"/><Relationship Id="rId16" Type="http://schemas.openxmlformats.org/officeDocument/2006/relationships/image" Target="../media/image156.wmf"/><Relationship Id="rId20" Type="http://schemas.openxmlformats.org/officeDocument/2006/relationships/image" Target="../media/image158.wmf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51.wmf"/><Relationship Id="rId11" Type="http://schemas.openxmlformats.org/officeDocument/2006/relationships/oleObject" Target="../embeddings/oleObject157.bin"/><Relationship Id="rId24" Type="http://schemas.openxmlformats.org/officeDocument/2006/relationships/image" Target="../media/image160.wmf"/><Relationship Id="rId5" Type="http://schemas.openxmlformats.org/officeDocument/2006/relationships/oleObject" Target="../embeddings/oleObject154.bin"/><Relationship Id="rId15" Type="http://schemas.openxmlformats.org/officeDocument/2006/relationships/oleObject" Target="../embeddings/oleObject159.bin"/><Relationship Id="rId23" Type="http://schemas.openxmlformats.org/officeDocument/2006/relationships/oleObject" Target="../embeddings/oleObject163.bin"/><Relationship Id="rId10" Type="http://schemas.openxmlformats.org/officeDocument/2006/relationships/image" Target="../media/image153.wmf"/><Relationship Id="rId19" Type="http://schemas.openxmlformats.org/officeDocument/2006/relationships/oleObject" Target="../embeddings/oleObject161.bin"/><Relationship Id="rId4" Type="http://schemas.openxmlformats.org/officeDocument/2006/relationships/image" Target="../media/image150.wmf"/><Relationship Id="rId9" Type="http://schemas.openxmlformats.org/officeDocument/2006/relationships/oleObject" Target="../embeddings/oleObject156.bin"/><Relationship Id="rId14" Type="http://schemas.openxmlformats.org/officeDocument/2006/relationships/image" Target="../media/image155.wmf"/><Relationship Id="rId22" Type="http://schemas.openxmlformats.org/officeDocument/2006/relationships/image" Target="../media/image159.wmf"/><Relationship Id="rId27" Type="http://schemas.openxmlformats.org/officeDocument/2006/relationships/hyperlink" Target="http://www.bcmath.ca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3.wmf"/><Relationship Id="rId13" Type="http://schemas.openxmlformats.org/officeDocument/2006/relationships/oleObject" Target="../embeddings/oleObject170.bin"/><Relationship Id="rId18" Type="http://schemas.openxmlformats.org/officeDocument/2006/relationships/image" Target="../media/image168.wmf"/><Relationship Id="rId26" Type="http://schemas.openxmlformats.org/officeDocument/2006/relationships/image" Target="../media/image172.wmf"/><Relationship Id="rId3" Type="http://schemas.openxmlformats.org/officeDocument/2006/relationships/oleObject" Target="../embeddings/oleObject165.bin"/><Relationship Id="rId21" Type="http://schemas.openxmlformats.org/officeDocument/2006/relationships/oleObject" Target="../embeddings/oleObject174.bin"/><Relationship Id="rId7" Type="http://schemas.openxmlformats.org/officeDocument/2006/relationships/oleObject" Target="../embeddings/oleObject167.bin"/><Relationship Id="rId12" Type="http://schemas.openxmlformats.org/officeDocument/2006/relationships/image" Target="../media/image165.wmf"/><Relationship Id="rId17" Type="http://schemas.openxmlformats.org/officeDocument/2006/relationships/oleObject" Target="../embeddings/oleObject172.bin"/><Relationship Id="rId25" Type="http://schemas.openxmlformats.org/officeDocument/2006/relationships/oleObject" Target="../embeddings/oleObject176.bin"/><Relationship Id="rId2" Type="http://schemas.openxmlformats.org/officeDocument/2006/relationships/notesSlide" Target="../notesSlides/notesSlide15.xml"/><Relationship Id="rId16" Type="http://schemas.openxmlformats.org/officeDocument/2006/relationships/image" Target="../media/image167.wmf"/><Relationship Id="rId20" Type="http://schemas.openxmlformats.org/officeDocument/2006/relationships/image" Target="../media/image169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2.wmf"/><Relationship Id="rId11" Type="http://schemas.openxmlformats.org/officeDocument/2006/relationships/oleObject" Target="../embeddings/oleObject169.bin"/><Relationship Id="rId24" Type="http://schemas.openxmlformats.org/officeDocument/2006/relationships/image" Target="../media/image171.wmf"/><Relationship Id="rId5" Type="http://schemas.openxmlformats.org/officeDocument/2006/relationships/oleObject" Target="../embeddings/oleObject166.bin"/><Relationship Id="rId15" Type="http://schemas.openxmlformats.org/officeDocument/2006/relationships/oleObject" Target="../embeddings/oleObject171.bin"/><Relationship Id="rId23" Type="http://schemas.openxmlformats.org/officeDocument/2006/relationships/oleObject" Target="../embeddings/oleObject175.bin"/><Relationship Id="rId28" Type="http://schemas.openxmlformats.org/officeDocument/2006/relationships/image" Target="../media/image173.wmf"/><Relationship Id="rId10" Type="http://schemas.openxmlformats.org/officeDocument/2006/relationships/image" Target="../media/image164.wmf"/><Relationship Id="rId19" Type="http://schemas.openxmlformats.org/officeDocument/2006/relationships/oleObject" Target="../embeddings/oleObject173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168.bin"/><Relationship Id="rId14" Type="http://schemas.openxmlformats.org/officeDocument/2006/relationships/image" Target="../media/image166.wmf"/><Relationship Id="rId22" Type="http://schemas.openxmlformats.org/officeDocument/2006/relationships/image" Target="../media/image170.wmf"/><Relationship Id="rId27" Type="http://schemas.openxmlformats.org/officeDocument/2006/relationships/oleObject" Target="../embeddings/oleObject17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10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8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5.bin"/><Relationship Id="rId18" Type="http://schemas.openxmlformats.org/officeDocument/2006/relationships/oleObject" Target="../embeddings/oleObject18.bin"/><Relationship Id="rId26" Type="http://schemas.openxmlformats.org/officeDocument/2006/relationships/oleObject" Target="../embeddings/oleObject24.bin"/><Relationship Id="rId39" Type="http://schemas.openxmlformats.org/officeDocument/2006/relationships/image" Target="../media/image27.wmf"/><Relationship Id="rId21" Type="http://schemas.openxmlformats.org/officeDocument/2006/relationships/oleObject" Target="../embeddings/oleObject21.bin"/><Relationship Id="rId34" Type="http://schemas.openxmlformats.org/officeDocument/2006/relationships/oleObject" Target="../embeddings/oleObject28.bin"/><Relationship Id="rId42" Type="http://schemas.openxmlformats.org/officeDocument/2006/relationships/oleObject" Target="../embeddings/oleObject32.bin"/><Relationship Id="rId47" Type="http://schemas.openxmlformats.org/officeDocument/2006/relationships/image" Target="../media/image31.wmf"/><Relationship Id="rId50" Type="http://schemas.openxmlformats.org/officeDocument/2006/relationships/oleObject" Target="../embeddings/oleObject36.bin"/><Relationship Id="rId55" Type="http://schemas.openxmlformats.org/officeDocument/2006/relationships/image" Target="../media/image35.wmf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7.bin"/><Relationship Id="rId25" Type="http://schemas.openxmlformats.org/officeDocument/2006/relationships/image" Target="../media/image20.wmf"/><Relationship Id="rId33" Type="http://schemas.openxmlformats.org/officeDocument/2006/relationships/image" Target="../media/image24.wmf"/><Relationship Id="rId38" Type="http://schemas.openxmlformats.org/officeDocument/2006/relationships/oleObject" Target="../embeddings/oleObject30.bin"/><Relationship Id="rId46" Type="http://schemas.openxmlformats.org/officeDocument/2006/relationships/oleObject" Target="../embeddings/oleObject34.bin"/><Relationship Id="rId59" Type="http://schemas.openxmlformats.org/officeDocument/2006/relationships/image" Target="../media/image37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wmf"/><Relationship Id="rId20" Type="http://schemas.openxmlformats.org/officeDocument/2006/relationships/oleObject" Target="../embeddings/oleObject20.bin"/><Relationship Id="rId29" Type="http://schemas.openxmlformats.org/officeDocument/2006/relationships/image" Target="../media/image22.wmf"/><Relationship Id="rId41" Type="http://schemas.openxmlformats.org/officeDocument/2006/relationships/image" Target="../media/image28.wmf"/><Relationship Id="rId54" Type="http://schemas.openxmlformats.org/officeDocument/2006/relationships/oleObject" Target="../embeddings/oleObject38.bin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4.bin"/><Relationship Id="rId24" Type="http://schemas.openxmlformats.org/officeDocument/2006/relationships/oleObject" Target="../embeddings/oleObject23.bin"/><Relationship Id="rId32" Type="http://schemas.openxmlformats.org/officeDocument/2006/relationships/oleObject" Target="../embeddings/oleObject27.bin"/><Relationship Id="rId37" Type="http://schemas.openxmlformats.org/officeDocument/2006/relationships/image" Target="../media/image26.wmf"/><Relationship Id="rId40" Type="http://schemas.openxmlformats.org/officeDocument/2006/relationships/oleObject" Target="../embeddings/oleObject31.bin"/><Relationship Id="rId45" Type="http://schemas.openxmlformats.org/officeDocument/2006/relationships/image" Target="../media/image30.wmf"/><Relationship Id="rId53" Type="http://schemas.openxmlformats.org/officeDocument/2006/relationships/image" Target="../media/image34.wmf"/><Relationship Id="rId58" Type="http://schemas.openxmlformats.org/officeDocument/2006/relationships/oleObject" Target="../embeddings/oleObject40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image" Target="../media/image19.wmf"/><Relationship Id="rId28" Type="http://schemas.openxmlformats.org/officeDocument/2006/relationships/oleObject" Target="../embeddings/oleObject25.bin"/><Relationship Id="rId36" Type="http://schemas.openxmlformats.org/officeDocument/2006/relationships/oleObject" Target="../embeddings/oleObject29.bin"/><Relationship Id="rId49" Type="http://schemas.openxmlformats.org/officeDocument/2006/relationships/image" Target="../media/image32.wmf"/><Relationship Id="rId57" Type="http://schemas.openxmlformats.org/officeDocument/2006/relationships/image" Target="../media/image36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31" Type="http://schemas.openxmlformats.org/officeDocument/2006/relationships/image" Target="../media/image23.wmf"/><Relationship Id="rId44" Type="http://schemas.openxmlformats.org/officeDocument/2006/relationships/oleObject" Target="../embeddings/oleObject33.bin"/><Relationship Id="rId52" Type="http://schemas.openxmlformats.org/officeDocument/2006/relationships/oleObject" Target="../embeddings/oleObject37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7.wmf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1.wmf"/><Relationship Id="rId30" Type="http://schemas.openxmlformats.org/officeDocument/2006/relationships/oleObject" Target="../embeddings/oleObject26.bin"/><Relationship Id="rId35" Type="http://schemas.openxmlformats.org/officeDocument/2006/relationships/image" Target="../media/image25.wmf"/><Relationship Id="rId43" Type="http://schemas.openxmlformats.org/officeDocument/2006/relationships/image" Target="../media/image29.wmf"/><Relationship Id="rId48" Type="http://schemas.openxmlformats.org/officeDocument/2006/relationships/oleObject" Target="../embeddings/oleObject35.bin"/><Relationship Id="rId56" Type="http://schemas.openxmlformats.org/officeDocument/2006/relationships/oleObject" Target="../embeddings/oleObject39.bin"/><Relationship Id="rId8" Type="http://schemas.openxmlformats.org/officeDocument/2006/relationships/image" Target="../media/image14.wmf"/><Relationship Id="rId51" Type="http://schemas.openxmlformats.org/officeDocument/2006/relationships/image" Target="../media/image33.wmf"/><Relationship Id="rId3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wmf"/><Relationship Id="rId3" Type="http://schemas.openxmlformats.org/officeDocument/2006/relationships/image" Target="../media/image38.png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6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46.wmf"/><Relationship Id="rId20" Type="http://schemas.openxmlformats.org/officeDocument/2006/relationships/image" Target="../media/image48.wmf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41.png"/><Relationship Id="rId11" Type="http://schemas.openxmlformats.org/officeDocument/2006/relationships/oleObject" Target="../embeddings/oleObject43.bin"/><Relationship Id="rId5" Type="http://schemas.openxmlformats.org/officeDocument/2006/relationships/image" Target="../media/image40.png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39.png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Relationship Id="rId22" Type="http://schemas.openxmlformats.org/officeDocument/2006/relationships/image" Target="../media/image4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2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9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61.bin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58.wmf"/><Relationship Id="rId19" Type="http://schemas.openxmlformats.org/officeDocument/2006/relationships/oleObject" Target="../embeddings/oleObject62.bin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5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69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70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68.wmf"/><Relationship Id="rId20" Type="http://schemas.openxmlformats.org/officeDocument/2006/relationships/image" Target="../media/image70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6.wmf"/><Relationship Id="rId19" Type="http://schemas.openxmlformats.org/officeDocument/2006/relationships/oleObject" Target="../embeddings/oleObject71.bin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5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image" Target="../media/image79.wmf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6.bin"/><Relationship Id="rId21" Type="http://schemas.openxmlformats.org/officeDocument/2006/relationships/image" Target="../media/image83.wmf"/><Relationship Id="rId7" Type="http://schemas.openxmlformats.org/officeDocument/2006/relationships/oleObject" Target="../embeddings/oleObject78.bin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81.wmf"/><Relationship Id="rId25" Type="http://schemas.openxmlformats.org/officeDocument/2006/relationships/image" Target="../media/image85.wmf"/><Relationship Id="rId2" Type="http://schemas.openxmlformats.org/officeDocument/2006/relationships/notesSlide" Target="../notesSlides/notesSlide9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80.bin"/><Relationship Id="rId24" Type="http://schemas.openxmlformats.org/officeDocument/2006/relationships/oleObject" Target="../embeddings/oleObject87.bin"/><Relationship Id="rId5" Type="http://schemas.openxmlformats.org/officeDocument/2006/relationships/oleObject" Target="../embeddings/oleObject77.bin"/><Relationship Id="rId15" Type="http://schemas.openxmlformats.org/officeDocument/2006/relationships/image" Target="../media/image80.wmf"/><Relationship Id="rId23" Type="http://schemas.openxmlformats.org/officeDocument/2006/relationships/image" Target="../media/image84.wmf"/><Relationship Id="rId10" Type="http://schemas.openxmlformats.org/officeDocument/2006/relationships/image" Target="../media/image78.wmf"/><Relationship Id="rId19" Type="http://schemas.openxmlformats.org/officeDocument/2006/relationships/image" Target="../media/image82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9.bin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ubtit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/>
          <a:lstStyle/>
          <a:p>
            <a:pPr marL="26988" eaLnBrk="1" hangingPunct="1"/>
            <a:endParaRPr lang="en-CA" sz="4400" dirty="0">
              <a:solidFill>
                <a:srgbClr val="320E04"/>
              </a:solidFill>
            </a:endParaRPr>
          </a:p>
          <a:p>
            <a:pPr marL="26988" eaLnBrk="1" hangingPunct="1"/>
            <a:r>
              <a:rPr lang="en-CA" sz="4400" dirty="0">
                <a:solidFill>
                  <a:srgbClr val="320E04"/>
                </a:solidFill>
              </a:rPr>
              <a:t>Lesson 4</a:t>
            </a:r>
            <a:br>
              <a:rPr lang="en-CA" sz="4400" dirty="0">
                <a:solidFill>
                  <a:srgbClr val="320E04"/>
                </a:solidFill>
              </a:rPr>
            </a:br>
            <a:r>
              <a:rPr lang="en-CA" sz="4400" dirty="0">
                <a:solidFill>
                  <a:srgbClr val="320E04"/>
                </a:solidFill>
              </a:rPr>
              <a:t>The Quadratic Formula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CA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40AA7-1FF7-4BEF-A785-46D41CB6B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6632"/>
            <a:ext cx="8435280" cy="490066"/>
          </a:xfrm>
        </p:spPr>
        <p:txBody>
          <a:bodyPr>
            <a:normAutofit/>
          </a:bodyPr>
          <a:lstStyle/>
          <a:p>
            <a:r>
              <a:rPr lang="en-CA" sz="2400" dirty="0"/>
              <a:t>Using the Quadratic Formula to Find the Vertex: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C4B2B-9D64-4FA9-8AAF-283E03BF88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424936" cy="864096"/>
          </a:xfrm>
        </p:spPr>
        <p:txBody>
          <a:bodyPr/>
          <a:lstStyle/>
          <a:p>
            <a:r>
              <a:rPr lang="en-CA" sz="2100" dirty="0"/>
              <a:t>Key Ideas: The quadratic function gives you the two x-intercepts</a:t>
            </a:r>
          </a:p>
          <a:p>
            <a:r>
              <a:rPr lang="en-CA" sz="2100" dirty="0"/>
              <a:t>The vertex is in the middle of the two x-intercepts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057C97-0D76-4CE6-A1F5-BE84F75FC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511" y="2579795"/>
            <a:ext cx="4032448" cy="3907816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EA10166D-CD1E-4C28-8F7F-3B3A18E907F1}"/>
              </a:ext>
            </a:extLst>
          </p:cNvPr>
          <p:cNvSpPr/>
          <p:nvPr/>
        </p:nvSpPr>
        <p:spPr>
          <a:xfrm>
            <a:off x="3105807" y="4892758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B04A28B-711A-4596-9E4F-3DC751F2F6A3}"/>
              </a:ext>
            </a:extLst>
          </p:cNvPr>
          <p:cNvSpPr/>
          <p:nvPr/>
        </p:nvSpPr>
        <p:spPr>
          <a:xfrm>
            <a:off x="1198203" y="4875059"/>
            <a:ext cx="72008" cy="72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81660C5-68B1-4C2E-A8A7-B6433E97BA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11793824"/>
              </p:ext>
            </p:extLst>
          </p:nvPr>
        </p:nvGraphicFramePr>
        <p:xfrm>
          <a:off x="5487424" y="1697181"/>
          <a:ext cx="2048016" cy="414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2960" imgH="203040" progId="Equation.DSMT4">
                  <p:embed/>
                </p:oleObj>
              </mc:Choice>
              <mc:Fallback>
                <p:oleObj name="Equation" r:id="rId4" imgW="1002960" imgH="20304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81660C5-68B1-4C2E-A8A7-B6433E97BA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87424" y="1697181"/>
                        <a:ext cx="2048016" cy="414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5FA660F5-B3F1-466A-9D90-78475D9892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380752"/>
              </p:ext>
            </p:extLst>
          </p:nvPr>
        </p:nvGraphicFramePr>
        <p:xfrm>
          <a:off x="4462331" y="2282189"/>
          <a:ext cx="1947518" cy="667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95280" imgH="444240" progId="Equation.DSMT4">
                  <p:embed/>
                </p:oleObj>
              </mc:Choice>
              <mc:Fallback>
                <p:oleObj name="Equation" r:id="rId6" imgW="1295280" imgH="44424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5FA660F5-B3F1-466A-9D90-78475D9892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62331" y="2282189"/>
                        <a:ext cx="1947518" cy="667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6B91785D-BA3B-4C0E-B881-352571DB17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7154373"/>
              </p:ext>
            </p:extLst>
          </p:nvPr>
        </p:nvGraphicFramePr>
        <p:xfrm>
          <a:off x="6524943" y="2235661"/>
          <a:ext cx="1966912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07880" imgH="444240" progId="Equation.DSMT4">
                  <p:embed/>
                </p:oleObj>
              </mc:Choice>
              <mc:Fallback>
                <p:oleObj name="Equation" r:id="rId8" imgW="1307880" imgH="4442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6B91785D-BA3B-4C0E-B881-352571DB17A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524943" y="2235661"/>
                        <a:ext cx="1966912" cy="668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9C63B58C-1A2E-4E3C-8546-3D78BFD0D3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060449"/>
              </p:ext>
            </p:extLst>
          </p:nvPr>
        </p:nvGraphicFramePr>
        <p:xfrm>
          <a:off x="3198328" y="4999090"/>
          <a:ext cx="1214386" cy="4988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280" imgH="533160" progId="Equation.DSMT4">
                  <p:embed/>
                </p:oleObj>
              </mc:Choice>
              <mc:Fallback>
                <p:oleObj name="Equation" r:id="rId10" imgW="1295280" imgH="53316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9C63B58C-1A2E-4E3C-8546-3D78BFD0D3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198328" y="4999090"/>
                        <a:ext cx="1214386" cy="4988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9A6559E-BC9D-40C5-A6F3-9387A62DAF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0322278"/>
              </p:ext>
            </p:extLst>
          </p:nvPr>
        </p:nvGraphicFramePr>
        <p:xfrm>
          <a:off x="82587" y="5029016"/>
          <a:ext cx="1323882" cy="5448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95280" imgH="533160" progId="Equation.DSMT4">
                  <p:embed/>
                </p:oleObj>
              </mc:Choice>
              <mc:Fallback>
                <p:oleObj name="Equation" r:id="rId12" imgW="1295280" imgH="53316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9A6559E-BC9D-40C5-A6F3-9387A62DAF3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2587" y="5029016"/>
                        <a:ext cx="1323882" cy="5448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EE8D57D-1BB0-41F2-AFF0-EFCE567A1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193051"/>
              </p:ext>
            </p:extLst>
          </p:nvPr>
        </p:nvGraphicFramePr>
        <p:xfrm>
          <a:off x="3260797" y="4518425"/>
          <a:ext cx="6302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19040" imgH="253800" progId="Equation.DSMT4">
                  <p:embed/>
                </p:oleObj>
              </mc:Choice>
              <mc:Fallback>
                <p:oleObj name="Equation" r:id="rId14" imgW="419040" imgH="25380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EE8D57D-1BB0-41F2-AFF0-EFCE567A1E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260797" y="4518425"/>
                        <a:ext cx="630237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1A416044-740C-4086-A9E0-549500A842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2177428"/>
              </p:ext>
            </p:extLst>
          </p:nvPr>
        </p:nvGraphicFramePr>
        <p:xfrm>
          <a:off x="486695" y="4524159"/>
          <a:ext cx="6492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431640" imgH="253800" progId="Equation.DSMT4">
                  <p:embed/>
                </p:oleObj>
              </mc:Choice>
              <mc:Fallback>
                <p:oleObj name="Equation" r:id="rId16" imgW="431640" imgH="25380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1A416044-740C-4086-A9E0-549500A842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6695" y="4524159"/>
                        <a:ext cx="649288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80BEC8C-B8ED-4FA9-A639-EC0FBFDF3FBC}"/>
              </a:ext>
            </a:extLst>
          </p:cNvPr>
          <p:cNvCxnSpPr>
            <a:cxnSpLocks/>
          </p:cNvCxnSpPr>
          <p:nvPr/>
        </p:nvCxnSpPr>
        <p:spPr>
          <a:xfrm flipV="1">
            <a:off x="2182760" y="2206359"/>
            <a:ext cx="0" cy="4613295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FE6C71A-7720-4D3D-9B3A-0FEEAFBED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8551" y="1452634"/>
            <a:ext cx="37112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Goal: How do you find the middle?</a:t>
            </a:r>
          </a:p>
        </p:txBody>
      </p:sp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AAA4DA4-9C0B-4BC6-A14D-3B5862212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612230"/>
              </p:ext>
            </p:extLst>
          </p:nvPr>
        </p:nvGraphicFramePr>
        <p:xfrm>
          <a:off x="1713159" y="1730099"/>
          <a:ext cx="1203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99920" imgH="406080" progId="Equation.DSMT4">
                  <p:embed/>
                </p:oleObj>
              </mc:Choice>
              <mc:Fallback>
                <p:oleObj name="Equation" r:id="rId18" imgW="799920" imgH="4060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AAA4DA4-9C0B-4BC6-A14D-3B586221285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713159" y="1730099"/>
                        <a:ext cx="1203325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9BCE28E1-D1B3-4C5D-AB1F-3184CF69E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7890" y="3003650"/>
            <a:ext cx="445506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Let see what happens when you average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out these two X-intercepts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563DBE23-EE36-4F4B-942A-DCCB4743CC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4963404"/>
              </p:ext>
            </p:extLst>
          </p:nvPr>
        </p:nvGraphicFramePr>
        <p:xfrm>
          <a:off x="5871098" y="3590505"/>
          <a:ext cx="12033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99920" imgH="406080" progId="Equation.DSMT4">
                  <p:embed/>
                </p:oleObj>
              </mc:Choice>
              <mc:Fallback>
                <p:oleObj name="Equation" r:id="rId20" imgW="799920" imgH="4060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563DBE23-EE36-4F4B-942A-DCCB4743CC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871098" y="3590505"/>
                        <a:ext cx="1203325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8FA797FE-72F5-4474-902A-C75FF26C6D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621389"/>
              </p:ext>
            </p:extLst>
          </p:nvPr>
        </p:nvGraphicFramePr>
        <p:xfrm>
          <a:off x="4952446" y="4183882"/>
          <a:ext cx="3719605" cy="67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946240" imgH="533160" progId="Equation.DSMT4">
                  <p:embed/>
                </p:oleObj>
              </mc:Choice>
              <mc:Fallback>
                <p:oleObj name="Equation" r:id="rId22" imgW="2946240" imgH="53316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8FA797FE-72F5-4474-902A-C75FF26C6D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952446" y="4183882"/>
                        <a:ext cx="3719605" cy="6716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DAA5D11-E699-4A85-930E-16D245318DA1}"/>
              </a:ext>
            </a:extLst>
          </p:cNvPr>
          <p:cNvCxnSpPr>
            <a:cxnSpLocks/>
          </p:cNvCxnSpPr>
          <p:nvPr/>
        </p:nvCxnSpPr>
        <p:spPr>
          <a:xfrm flipV="1">
            <a:off x="6094033" y="4206240"/>
            <a:ext cx="542741" cy="6194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2451455-A98A-4A10-B009-327918838B60}"/>
              </a:ext>
            </a:extLst>
          </p:cNvPr>
          <p:cNvCxnSpPr>
            <a:cxnSpLocks/>
          </p:cNvCxnSpPr>
          <p:nvPr/>
        </p:nvCxnSpPr>
        <p:spPr>
          <a:xfrm flipV="1">
            <a:off x="7461700" y="4187559"/>
            <a:ext cx="542741" cy="6194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12FC1AE0-E294-4CAD-9070-E504656D04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284710"/>
              </p:ext>
            </p:extLst>
          </p:nvPr>
        </p:nvGraphicFramePr>
        <p:xfrm>
          <a:off x="5831041" y="4876893"/>
          <a:ext cx="1700213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46040" imgH="431640" progId="Equation.DSMT4">
                  <p:embed/>
                </p:oleObj>
              </mc:Choice>
              <mc:Fallback>
                <p:oleObj name="Equation" r:id="rId24" imgW="1346040" imgH="431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12FC1AE0-E294-4CAD-9070-E504656D042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5831041" y="4876893"/>
                        <a:ext cx="1700213" cy="544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1283174E-A731-442E-AA7A-9E5DADAB14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8162109"/>
              </p:ext>
            </p:extLst>
          </p:nvPr>
        </p:nvGraphicFramePr>
        <p:xfrm>
          <a:off x="5832178" y="5447870"/>
          <a:ext cx="12827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015920" imgH="431640" progId="Equation.DSMT4">
                  <p:embed/>
                </p:oleObj>
              </mc:Choice>
              <mc:Fallback>
                <p:oleObj name="Equation" r:id="rId26" imgW="1015920" imgH="43164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1283174E-A731-442E-AA7A-9E5DADAB145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5832178" y="5447870"/>
                        <a:ext cx="1282700" cy="544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ACE08459-364D-4797-83BA-C11DE4973E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2795528"/>
              </p:ext>
            </p:extLst>
          </p:nvPr>
        </p:nvGraphicFramePr>
        <p:xfrm>
          <a:off x="5684847" y="6018427"/>
          <a:ext cx="1034518" cy="725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58720" imgH="393480" progId="Equation.DSMT4">
                  <p:embed/>
                </p:oleObj>
              </mc:Choice>
              <mc:Fallback>
                <p:oleObj name="Equation" r:id="rId28" imgW="558720" imgH="393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ACE08459-364D-4797-83BA-C11DE4973E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5684847" y="6018427"/>
                        <a:ext cx="1034518" cy="725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>
            <a:extLst>
              <a:ext uri="{FF2B5EF4-FFF2-40B4-BE49-F238E27FC236}">
                <a16:creationId xmlns:a16="http://schemas.microsoft.com/office/drawing/2014/main" id="{CE0F1C22-6E8F-4481-B1AE-2726081435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3885733"/>
              </p:ext>
            </p:extLst>
          </p:nvPr>
        </p:nvGraphicFramePr>
        <p:xfrm>
          <a:off x="2945592" y="1686571"/>
          <a:ext cx="657225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55320" imgH="393480" progId="Equation.DSMT4">
                  <p:embed/>
                </p:oleObj>
              </mc:Choice>
              <mc:Fallback>
                <p:oleObj name="Equation" r:id="rId30" imgW="355320" imgH="393480" progId="Equation.DSMT4">
                  <p:embed/>
                  <p:pic>
                    <p:nvPicPr>
                      <p:cNvPr id="30" name="Object 29">
                        <a:extLst>
                          <a:ext uri="{FF2B5EF4-FFF2-40B4-BE49-F238E27FC236}">
                            <a16:creationId xmlns:a16="http://schemas.microsoft.com/office/drawing/2014/main" id="{CE0F1C22-6E8F-4481-B1AE-27260814358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2945592" y="1686571"/>
                        <a:ext cx="657225" cy="72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6B0B3EA6-A830-4AEF-AAB4-0EA1817EF2D3}"/>
              </a:ext>
            </a:extLst>
          </p:cNvPr>
          <p:cNvSpPr/>
          <p:nvPr/>
        </p:nvSpPr>
        <p:spPr>
          <a:xfrm>
            <a:off x="218049" y="1863969"/>
            <a:ext cx="4431323" cy="4916659"/>
          </a:xfrm>
          <a:prstGeom prst="rect">
            <a:avLst/>
          </a:prstGeom>
          <a:solidFill>
            <a:schemeClr val="bg1">
              <a:alpha val="7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816457D-0213-4890-98CB-912ECDC2F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231" y="2435614"/>
            <a:ext cx="32752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SO, what does this mean???!!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13042BB-BF9D-4B1A-8835-B3C478F53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450" y="2869954"/>
            <a:ext cx="43539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You don’t need to factor to find the middle anymore.  The middle will be at:  </a:t>
            </a: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F89B6C1B-B20D-4328-B76E-0960706713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60005"/>
              </p:ext>
            </p:extLst>
          </p:nvPr>
        </p:nvGraphicFramePr>
        <p:xfrm>
          <a:off x="1554807" y="3488587"/>
          <a:ext cx="1034518" cy="7253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58720" imgH="393480" progId="Equation.DSMT4">
                  <p:embed/>
                </p:oleObj>
              </mc:Choice>
              <mc:Fallback>
                <p:oleObj name="Equation" r:id="rId32" imgW="558720" imgH="39348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F89B6C1B-B20D-4328-B76E-09607067139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554807" y="3488587"/>
                        <a:ext cx="1034518" cy="7253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>
            <a:extLst>
              <a:ext uri="{FF2B5EF4-FFF2-40B4-BE49-F238E27FC236}">
                <a16:creationId xmlns:a16="http://schemas.microsoft.com/office/drawing/2014/main" id="{B4F87B4B-8C62-4403-8333-17161182CC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90" y="4233934"/>
            <a:ext cx="43539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the coefficients “a” and “b” and then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plug it into the formula!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BE78B54-0BBD-43BA-B3C8-5C8AE356B5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410" y="4950214"/>
            <a:ext cx="435397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This will give you the x-coordinate of the vertex!</a:t>
            </a:r>
          </a:p>
        </p:txBody>
      </p:sp>
    </p:spTree>
    <p:extLst>
      <p:ext uri="{BB962C8B-B14F-4D97-AF65-F5344CB8AC3E}">
        <p14:creationId xmlns:p14="http://schemas.microsoft.com/office/powerpoint/2010/main" val="136044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8" grpId="0"/>
      <p:bldP spid="20" grpId="0"/>
      <p:bldP spid="31" grpId="0" animBg="1"/>
      <p:bldP spid="32" grpId="0"/>
      <p:bldP spid="33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972A0-F199-4E20-8FFB-105162B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" y="0"/>
            <a:ext cx="8595360" cy="944880"/>
          </a:xfrm>
        </p:spPr>
        <p:txBody>
          <a:bodyPr>
            <a:normAutofit/>
          </a:bodyPr>
          <a:lstStyle/>
          <a:p>
            <a:r>
              <a:rPr lang="en-CA" sz="2400" dirty="0"/>
              <a:t>Ex: Given the equations below, Equation of the Axis of symmetry, and coordinates of the vertex: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8D196AD-CC13-4DD0-B986-01E36FA3A8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8320055"/>
              </p:ext>
            </p:extLst>
          </p:nvPr>
        </p:nvGraphicFramePr>
        <p:xfrm>
          <a:off x="222814" y="1136650"/>
          <a:ext cx="2731206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244520" imgH="228600" progId="Equation.DSMT4">
                  <p:embed/>
                </p:oleObj>
              </mc:Choice>
              <mc:Fallback>
                <p:oleObj name="Equation" r:id="rId3" imgW="1244520" imgH="228600" progId="Equation.DSMT4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F8D196AD-CC13-4DD0-B986-01E36FA3A86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2814" y="1136650"/>
                        <a:ext cx="2731206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7AE134C3-119B-498E-B347-1F9D674EF9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126578"/>
              </p:ext>
            </p:extLst>
          </p:nvPr>
        </p:nvGraphicFramePr>
        <p:xfrm>
          <a:off x="4510723" y="1106488"/>
          <a:ext cx="3009900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71600" imgH="228600" progId="Equation.DSMT4">
                  <p:embed/>
                </p:oleObj>
              </mc:Choice>
              <mc:Fallback>
                <p:oleObj name="Equation" r:id="rId5" imgW="1371600" imgH="2286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7AE134C3-119B-498E-B347-1F9D674EF9C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10723" y="1106488"/>
                        <a:ext cx="3009900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A04FE23-CEE0-4693-A501-B1842ABBB5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7089828"/>
              </p:ext>
            </p:extLst>
          </p:nvPr>
        </p:nvGraphicFramePr>
        <p:xfrm>
          <a:off x="253048" y="1954213"/>
          <a:ext cx="77946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55320" imgH="177480" progId="Equation.DSMT4">
                  <p:embed/>
                </p:oleObj>
              </mc:Choice>
              <mc:Fallback>
                <p:oleObj name="Equation" r:id="rId7" imgW="35532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A04FE23-CEE0-4693-A501-B1842ABBB5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3048" y="1954213"/>
                        <a:ext cx="779462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6A333095-9409-440C-B89E-BF43904953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1123500"/>
              </p:ext>
            </p:extLst>
          </p:nvPr>
        </p:nvGraphicFramePr>
        <p:xfrm>
          <a:off x="1647508" y="1954213"/>
          <a:ext cx="77946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6A333095-9409-440C-B89E-BF439049534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47508" y="1954213"/>
                        <a:ext cx="779462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BA341395-69D7-437C-9201-556C2287511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135978"/>
              </p:ext>
            </p:extLst>
          </p:nvPr>
        </p:nvGraphicFramePr>
        <p:xfrm>
          <a:off x="121920" y="2586038"/>
          <a:ext cx="10572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400" imgH="177480" progId="Equation.DSMT4">
                  <p:embed/>
                </p:oleObj>
              </mc:Choice>
              <mc:Fallback>
                <p:oleObj name="Equation" r:id="rId11" imgW="482400" imgH="17748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BA341395-69D7-437C-9201-556C2287511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21920" y="2586038"/>
                        <a:ext cx="105727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AF7BD475-A6A1-4BE8-9639-6B3D871314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91175"/>
              </p:ext>
            </p:extLst>
          </p:nvPr>
        </p:nvGraphicFramePr>
        <p:xfrm>
          <a:off x="1374775" y="2379345"/>
          <a:ext cx="1030288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800" imgH="393480" progId="Equation.DSMT4">
                  <p:embed/>
                </p:oleObj>
              </mc:Choice>
              <mc:Fallback>
                <p:oleObj name="Equation" r:id="rId13" imgW="46980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AF7BD475-A6A1-4BE8-9639-6B3D871314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374775" y="2379345"/>
                        <a:ext cx="1030288" cy="865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F669A8A1-1D84-4FD1-865C-C2776AA9E3B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129467"/>
              </p:ext>
            </p:extLst>
          </p:nvPr>
        </p:nvGraphicFramePr>
        <p:xfrm>
          <a:off x="2367915" y="2376488"/>
          <a:ext cx="10302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69800" imgH="444240" progId="Equation.DSMT4">
                  <p:embed/>
                </p:oleObj>
              </mc:Choice>
              <mc:Fallback>
                <p:oleObj name="Equation" r:id="rId15" imgW="469800" imgH="44424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F669A8A1-1D84-4FD1-865C-C2776AA9E3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367915" y="2376488"/>
                        <a:ext cx="1030288" cy="976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A0814E28-77B5-4CB3-A378-6038C3AE4A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729735"/>
              </p:ext>
            </p:extLst>
          </p:nvPr>
        </p:nvGraphicFramePr>
        <p:xfrm>
          <a:off x="1379855" y="3259455"/>
          <a:ext cx="1030288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69800" imgH="393480" progId="Equation.DSMT4">
                  <p:embed/>
                </p:oleObj>
              </mc:Choice>
              <mc:Fallback>
                <p:oleObj name="Equation" r:id="rId17" imgW="46980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A0814E28-77B5-4CB3-A378-6038C3AE4A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379855" y="3259455"/>
                        <a:ext cx="1030288" cy="865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783155F6-4414-4F48-8427-97BA87BFDF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969152"/>
              </p:ext>
            </p:extLst>
          </p:nvPr>
        </p:nvGraphicFramePr>
        <p:xfrm>
          <a:off x="131128" y="4209415"/>
          <a:ext cx="10858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95000" imgH="177480" progId="Equation.DSMT4">
                  <p:embed/>
                </p:oleObj>
              </mc:Choice>
              <mc:Fallback>
                <p:oleObj name="Equation" r:id="rId19" imgW="49500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783155F6-4414-4F48-8427-97BA87BFDF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31128" y="4209415"/>
                        <a:ext cx="108585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04D52ED-60B6-4E2B-ACB7-F7AB32CFB9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87625"/>
              </p:ext>
            </p:extLst>
          </p:nvPr>
        </p:nvGraphicFramePr>
        <p:xfrm>
          <a:off x="265430" y="4569778"/>
          <a:ext cx="3563938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25400" imgH="279360" progId="Equation.DSMT4">
                  <p:embed/>
                </p:oleObj>
              </mc:Choice>
              <mc:Fallback>
                <p:oleObj name="Equation" r:id="rId21" imgW="1625400" imgH="27936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04D52ED-60B6-4E2B-ACB7-F7AB32CFB9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265430" y="4569778"/>
                        <a:ext cx="3563938" cy="61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5B47091-312B-40E9-BFB6-1460EBF56D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530539"/>
              </p:ext>
            </p:extLst>
          </p:nvPr>
        </p:nvGraphicFramePr>
        <p:xfrm>
          <a:off x="309563" y="5191125"/>
          <a:ext cx="3062287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396800" imgH="253800" progId="Equation.DSMT4">
                  <p:embed/>
                </p:oleObj>
              </mc:Choice>
              <mc:Fallback>
                <p:oleObj name="Equation" r:id="rId23" imgW="1396800" imgH="253800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45B47091-312B-40E9-BFB6-1460EBF56D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309563" y="5191125"/>
                        <a:ext cx="3062287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59439EB3-E531-4F47-B70E-B62E5C95D6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8291129"/>
              </p:ext>
            </p:extLst>
          </p:nvPr>
        </p:nvGraphicFramePr>
        <p:xfrm>
          <a:off x="282575" y="5726748"/>
          <a:ext cx="13636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22080" imgH="203040" progId="Equation.DSMT4">
                  <p:embed/>
                </p:oleObj>
              </mc:Choice>
              <mc:Fallback>
                <p:oleObj name="Equation" r:id="rId25" imgW="622080" imgH="203040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59439EB3-E531-4F47-B70E-B62E5C95D6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282575" y="5726748"/>
                        <a:ext cx="1363663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4F8FC203-4D4B-4C4D-8C8E-430E6DF314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02090"/>
              </p:ext>
            </p:extLst>
          </p:nvPr>
        </p:nvGraphicFramePr>
        <p:xfrm>
          <a:off x="1137285" y="6176645"/>
          <a:ext cx="1781175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12520" imgH="253800" progId="Equation.DSMT4">
                  <p:embed/>
                </p:oleObj>
              </mc:Choice>
              <mc:Fallback>
                <p:oleObj name="Equation" r:id="rId27" imgW="812520" imgH="253800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4F8FC203-4D4B-4C4D-8C8E-430E6DF314F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137285" y="6176645"/>
                        <a:ext cx="1781175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2542D31-64B6-4213-9CC3-44050E7980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9500604"/>
              </p:ext>
            </p:extLst>
          </p:nvPr>
        </p:nvGraphicFramePr>
        <p:xfrm>
          <a:off x="4392613" y="1954213"/>
          <a:ext cx="974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44240" imgH="177480" progId="Equation.DSMT4">
                  <p:embed/>
                </p:oleObj>
              </mc:Choice>
              <mc:Fallback>
                <p:oleObj name="Equation" r:id="rId29" imgW="44424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2542D31-64B6-4213-9CC3-44050E7980D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0"/>
                      <a:stretch>
                        <a:fillRect/>
                      </a:stretch>
                    </p:blipFill>
                    <p:spPr>
                      <a:xfrm>
                        <a:off x="4392613" y="1954213"/>
                        <a:ext cx="97472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537A7D79-AA68-4A43-BC95-CB984385E18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6178021"/>
              </p:ext>
            </p:extLst>
          </p:nvPr>
        </p:nvGraphicFramePr>
        <p:xfrm>
          <a:off x="5800725" y="1954213"/>
          <a:ext cx="947738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431640" imgH="177480" progId="Equation.DSMT4">
                  <p:embed/>
                </p:oleObj>
              </mc:Choice>
              <mc:Fallback>
                <p:oleObj name="Equation" r:id="rId31" imgW="431640" imgH="177480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537A7D79-AA68-4A43-BC95-CB984385E1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2"/>
                      <a:stretch>
                        <a:fillRect/>
                      </a:stretch>
                    </p:blipFill>
                    <p:spPr>
                      <a:xfrm>
                        <a:off x="5800725" y="1954213"/>
                        <a:ext cx="947738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F0F7FADE-5826-47CC-BADE-05F83EBAC2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2457426"/>
              </p:ext>
            </p:extLst>
          </p:nvPr>
        </p:nvGraphicFramePr>
        <p:xfrm>
          <a:off x="4358640" y="2586038"/>
          <a:ext cx="10572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82400" imgH="177480" progId="Equation.DSMT4">
                  <p:embed/>
                </p:oleObj>
              </mc:Choice>
              <mc:Fallback>
                <p:oleObj name="Equation" r:id="rId33" imgW="48240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F0F7FADE-5826-47CC-BADE-05F83EBAC2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4"/>
                      <a:stretch>
                        <a:fillRect/>
                      </a:stretch>
                    </p:blipFill>
                    <p:spPr>
                      <a:xfrm>
                        <a:off x="4358640" y="2586038"/>
                        <a:ext cx="105727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BC0ED49-63C5-4547-B5C7-4278CCF67E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1172888"/>
              </p:ext>
            </p:extLst>
          </p:nvPr>
        </p:nvGraphicFramePr>
        <p:xfrm>
          <a:off x="5611495" y="2379345"/>
          <a:ext cx="1030288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69800" imgH="393480" progId="Equation.DSMT4">
                  <p:embed/>
                </p:oleObj>
              </mc:Choice>
              <mc:Fallback>
                <p:oleObj name="Equation" r:id="rId35" imgW="46980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BC0ED49-63C5-4547-B5C7-4278CCF67E8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5611495" y="2379345"/>
                        <a:ext cx="1030288" cy="865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6C59E141-9351-4B9A-B228-B85657DF5F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942610"/>
              </p:ext>
            </p:extLst>
          </p:nvPr>
        </p:nvGraphicFramePr>
        <p:xfrm>
          <a:off x="6604635" y="2376488"/>
          <a:ext cx="1030288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469800" imgH="444240" progId="Equation.DSMT4">
                  <p:embed/>
                </p:oleObj>
              </mc:Choice>
              <mc:Fallback>
                <p:oleObj name="Equation" r:id="rId37" imgW="469800" imgH="44424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6C59E141-9351-4B9A-B228-B85657DF5F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6604635" y="2376488"/>
                        <a:ext cx="1030288" cy="9763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4386983B-E600-453F-B16F-9149012DC2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7471751"/>
              </p:ext>
            </p:extLst>
          </p:nvPr>
        </p:nvGraphicFramePr>
        <p:xfrm>
          <a:off x="5643563" y="3495675"/>
          <a:ext cx="974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44240" imgH="177480" progId="Equation.DSMT4">
                  <p:embed/>
                </p:oleObj>
              </mc:Choice>
              <mc:Fallback>
                <p:oleObj name="Equation" r:id="rId39" imgW="4442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4386983B-E600-453F-B16F-9149012DC2E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0"/>
                      <a:stretch>
                        <a:fillRect/>
                      </a:stretch>
                    </p:blipFill>
                    <p:spPr>
                      <a:xfrm>
                        <a:off x="5643563" y="3495675"/>
                        <a:ext cx="974725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3C04877-E19B-42A2-81DC-7ED27D25C7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723910"/>
              </p:ext>
            </p:extLst>
          </p:nvPr>
        </p:nvGraphicFramePr>
        <p:xfrm>
          <a:off x="4367848" y="4209415"/>
          <a:ext cx="1085850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495000" imgH="177480" progId="Equation.DSMT4">
                  <p:embed/>
                </p:oleObj>
              </mc:Choice>
              <mc:Fallback>
                <p:oleObj name="Equation" r:id="rId41" imgW="49500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3C04877-E19B-42A2-81DC-7ED27D25C7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4367848" y="4209415"/>
                        <a:ext cx="1085850" cy="390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774AC462-AA45-4030-A8BB-98F1B062335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391571"/>
              </p:ext>
            </p:extLst>
          </p:nvPr>
        </p:nvGraphicFramePr>
        <p:xfrm>
          <a:off x="4513263" y="4562475"/>
          <a:ext cx="3479800" cy="614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1587240" imgH="279360" progId="Equation.DSMT4">
                  <p:embed/>
                </p:oleObj>
              </mc:Choice>
              <mc:Fallback>
                <p:oleObj name="Equation" r:id="rId43" imgW="1587240" imgH="27936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774AC462-AA45-4030-A8BB-98F1B062335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4513263" y="4562475"/>
                        <a:ext cx="3479800" cy="614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503A018F-9CA8-4417-B6EE-554AD05FD8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5846210"/>
              </p:ext>
            </p:extLst>
          </p:nvPr>
        </p:nvGraphicFramePr>
        <p:xfrm>
          <a:off x="4529455" y="5191125"/>
          <a:ext cx="270033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1231560" imgH="253800" progId="Equation.DSMT4">
                  <p:embed/>
                </p:oleObj>
              </mc:Choice>
              <mc:Fallback>
                <p:oleObj name="Equation" r:id="rId45" imgW="1231560" imgH="25380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503A018F-9CA8-4417-B6EE-554AD05FD8E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4529455" y="5191125"/>
                        <a:ext cx="2700338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05394667-27DF-4D94-8432-3A6C3787F0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9471602"/>
              </p:ext>
            </p:extLst>
          </p:nvPr>
        </p:nvGraphicFramePr>
        <p:xfrm>
          <a:off x="4533900" y="5726113"/>
          <a:ext cx="1335088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609480" imgH="203040" progId="Equation.DSMT4">
                  <p:embed/>
                </p:oleObj>
              </mc:Choice>
              <mc:Fallback>
                <p:oleObj name="Equation" r:id="rId47" imgW="609480" imgH="2030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05394667-27DF-4D94-8432-3A6C3787F00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8"/>
                      <a:stretch>
                        <a:fillRect/>
                      </a:stretch>
                    </p:blipFill>
                    <p:spPr>
                      <a:xfrm>
                        <a:off x="4533900" y="5726113"/>
                        <a:ext cx="1335088" cy="446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53700DB1-60A9-43AA-B7BE-1516B29B34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919351"/>
              </p:ext>
            </p:extLst>
          </p:nvPr>
        </p:nvGraphicFramePr>
        <p:xfrm>
          <a:off x="5511800" y="6176963"/>
          <a:ext cx="1503363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685800" imgH="253800" progId="Equation.DSMT4">
                  <p:embed/>
                </p:oleObj>
              </mc:Choice>
              <mc:Fallback>
                <p:oleObj name="Equation" r:id="rId49" imgW="685800" imgH="25380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53700DB1-60A9-43AA-B7BE-1516B29B345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0"/>
                      <a:stretch>
                        <a:fillRect/>
                      </a:stretch>
                    </p:blipFill>
                    <p:spPr>
                      <a:xfrm>
                        <a:off x="5511800" y="6176963"/>
                        <a:ext cx="1503363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629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6375" y="-171450"/>
            <a:ext cx="8686800" cy="1445711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A rock is thrown into the air.  The height of the rock is given by the formula:                                              where “h” is the height in meters and “t” is the time after the rock is thrown in seconds.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708250"/>
              </p:ext>
            </p:extLst>
          </p:nvPr>
        </p:nvGraphicFramePr>
        <p:xfrm>
          <a:off x="2001408" y="502060"/>
          <a:ext cx="30321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408" y="502060"/>
                        <a:ext cx="303212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5" name="Group 4"/>
          <p:cNvGrpSpPr>
            <a:grpSpLocks/>
          </p:cNvGrpSpPr>
          <p:nvPr/>
        </p:nvGrpSpPr>
        <p:grpSpPr bwMode="auto">
          <a:xfrm>
            <a:off x="306388" y="5797550"/>
            <a:ext cx="447675" cy="474663"/>
            <a:chOff x="3352800" y="2998694"/>
            <a:chExt cx="950259" cy="1075765"/>
          </a:xfrm>
        </p:grpSpPr>
        <p:sp>
          <p:nvSpPr>
            <p:cNvPr id="6" name="Flowchart: Delay 5"/>
            <p:cNvSpPr/>
            <p:nvPr/>
          </p:nvSpPr>
          <p:spPr>
            <a:xfrm rot="16200000">
              <a:off x="3490527" y="3571941"/>
              <a:ext cx="651216" cy="353821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3571830" y="3070651"/>
              <a:ext cx="498717" cy="500105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Pie 7"/>
            <p:cNvSpPr/>
            <p:nvPr/>
          </p:nvSpPr>
          <p:spPr>
            <a:xfrm>
              <a:off x="3578570" y="2998694"/>
              <a:ext cx="495349" cy="51089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Diagonal Stripe 8"/>
            <p:cNvSpPr/>
            <p:nvPr/>
          </p:nvSpPr>
          <p:spPr>
            <a:xfrm>
              <a:off x="4020003" y="3347689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" name="Diagonal Stripe 9"/>
            <p:cNvSpPr/>
            <p:nvPr/>
          </p:nvSpPr>
          <p:spPr>
            <a:xfrm flipH="1">
              <a:off x="3352800" y="3380068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>
          <a:xfrm>
            <a:off x="163513" y="6297613"/>
            <a:ext cx="4714875" cy="0"/>
          </a:xfrm>
          <a:prstGeom prst="line">
            <a:avLst/>
          </a:prstGeom>
          <a:ln w="349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35013" y="5797550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302625" y="2632075"/>
            <a:ext cx="3127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  <a:p>
            <a:r>
              <a:rPr lang="en-CA"/>
              <a:t>8</a:t>
            </a:r>
          </a:p>
          <a:p>
            <a:r>
              <a:rPr lang="en-CA"/>
              <a:t>7</a:t>
            </a:r>
          </a:p>
          <a:p>
            <a:r>
              <a:rPr lang="en-CA"/>
              <a:t>6</a:t>
            </a:r>
          </a:p>
          <a:p>
            <a:r>
              <a:rPr lang="en-CA"/>
              <a:t>5</a:t>
            </a:r>
          </a:p>
          <a:p>
            <a:r>
              <a:rPr lang="en-CA"/>
              <a:t>4</a:t>
            </a:r>
          </a:p>
          <a:p>
            <a:r>
              <a:rPr lang="en-CA"/>
              <a:t>3</a:t>
            </a:r>
          </a:p>
          <a:p>
            <a:r>
              <a:rPr lang="en-CA"/>
              <a:t>2</a:t>
            </a:r>
          </a:p>
          <a:p>
            <a:r>
              <a:rPr lang="en-CA"/>
              <a:t>1</a:t>
            </a:r>
          </a:p>
          <a:p>
            <a:r>
              <a:rPr lang="en-CA"/>
              <a:t>0</a:t>
            </a:r>
          </a:p>
        </p:txBody>
      </p:sp>
      <p:sp>
        <p:nvSpPr>
          <p:cNvPr id="6169" name="TextBox 19"/>
          <p:cNvSpPr txBox="1">
            <a:spLocks noChangeArrowheads="1"/>
          </p:cNvSpPr>
          <p:nvPr/>
        </p:nvSpPr>
        <p:spPr bwMode="auto">
          <a:xfrm>
            <a:off x="8016875" y="51038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021638" y="4781550"/>
            <a:ext cx="3127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1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2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3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5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7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8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332788" y="4795838"/>
            <a:ext cx="312737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72300" y="5429250"/>
            <a:ext cx="2000250" cy="1428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6926263" y="2487613"/>
            <a:ext cx="2000250" cy="2655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6182" name="TextBox 35"/>
          <p:cNvSpPr txBox="1">
            <a:spLocks noChangeArrowheads="1"/>
          </p:cNvSpPr>
          <p:nvPr/>
        </p:nvSpPr>
        <p:spPr bwMode="auto">
          <a:xfrm>
            <a:off x="7772400" y="4721225"/>
            <a:ext cx="1069975" cy="3683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(s)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527925" y="4529138"/>
            <a:ext cx="1509713" cy="100012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8315325" y="5262563"/>
            <a:ext cx="44450" cy="53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8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5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50" name="Title 1">
            <a:extLst>
              <a:ext uri="{FF2B5EF4-FFF2-40B4-BE49-F238E27FC236}">
                <a16:creationId xmlns:a16="http://schemas.microsoft.com/office/drawing/2014/main" id="{65AE00DC-6B71-4586-9E40-A57839CF5527}"/>
              </a:ext>
            </a:extLst>
          </p:cNvPr>
          <p:cNvSpPr txBox="1">
            <a:spLocks/>
          </p:cNvSpPr>
          <p:nvPr/>
        </p:nvSpPr>
        <p:spPr>
          <a:xfrm>
            <a:off x="99204" y="1309656"/>
            <a:ext cx="8686800" cy="1769808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marL="457200" indent="-457200" fontAlgn="auto">
              <a:spcAft>
                <a:spcPts val="0"/>
              </a:spcAft>
              <a:buAutoNum type="alphaLcParenR"/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When does the rock reach the maximum height?</a:t>
            </a:r>
            <a:br>
              <a:rPr lang="en-CA" sz="2200" dirty="0">
                <a:latin typeface="Times New Roman" pitchFamily="18" charset="0"/>
                <a:cs typeface="Times New Roman" pitchFamily="18" charset="0"/>
              </a:rPr>
            </a:br>
            <a:endParaRPr lang="en-CA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Aft>
                <a:spcPts val="0"/>
              </a:spcAft>
              <a:buAutoNum type="alphaLcParenR"/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What is the maximum height that the rock reaches?</a:t>
            </a:r>
            <a:br>
              <a:rPr lang="en-CA" sz="2200" dirty="0">
                <a:latin typeface="Times New Roman" pitchFamily="18" charset="0"/>
                <a:cs typeface="Times New Roman" pitchFamily="18" charset="0"/>
              </a:rPr>
            </a:br>
            <a:endParaRPr lang="en-CA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fontAlgn="auto">
              <a:spcAft>
                <a:spcPts val="0"/>
              </a:spcAft>
              <a:buAutoNum type="alphaLcParenR"/>
              <a:defRPr/>
            </a:pPr>
            <a:r>
              <a:rPr lang="en-CA" sz="2200" dirty="0">
                <a:latin typeface="Times New Roman" pitchFamily="18" charset="0"/>
                <a:cs typeface="Times New Roman" pitchFamily="18" charset="0"/>
              </a:rPr>
              <a:t>When does the rock hit the ground after it is thrown?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0F5F210-EB89-41C2-B01A-D63772C3E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98" y="3033461"/>
            <a:ext cx="36702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To find out when the rock hits the max height, use the formula: </a:t>
            </a:r>
          </a:p>
        </p:txBody>
      </p:sp>
      <p:graphicFrame>
        <p:nvGraphicFramePr>
          <p:cNvPr id="36" name="Object 6">
            <a:extLst>
              <a:ext uri="{FF2B5EF4-FFF2-40B4-BE49-F238E27FC236}">
                <a16:creationId xmlns:a16="http://schemas.microsoft.com/office/drawing/2014/main" id="{4FA56DD7-DA9E-4B57-A79A-61500E633D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8862730"/>
              </p:ext>
            </p:extLst>
          </p:nvPr>
        </p:nvGraphicFramePr>
        <p:xfrm>
          <a:off x="270669" y="3619537"/>
          <a:ext cx="833437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31640" imgH="393480" progId="Equation.DSMT4">
                  <p:embed/>
                </p:oleObj>
              </mc:Choice>
              <mc:Fallback>
                <p:oleObj name="Equation" r:id="rId6" imgW="431640" imgH="393480" progId="Equation.DSMT4">
                  <p:embed/>
                  <p:pic>
                    <p:nvPicPr>
                      <p:cNvPr id="36" name="Object 6">
                        <a:extLst>
                          <a:ext uri="{FF2B5EF4-FFF2-40B4-BE49-F238E27FC236}">
                            <a16:creationId xmlns:a16="http://schemas.microsoft.com/office/drawing/2014/main" id="{4FA56DD7-DA9E-4B57-A79A-61500E633D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669" y="3619537"/>
                        <a:ext cx="833437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6">
            <a:extLst>
              <a:ext uri="{FF2B5EF4-FFF2-40B4-BE49-F238E27FC236}">
                <a16:creationId xmlns:a16="http://schemas.microsoft.com/office/drawing/2014/main" id="{86BEB743-FC1F-408F-9FE6-02BF3B6133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29412"/>
              </p:ext>
            </p:extLst>
          </p:nvPr>
        </p:nvGraphicFramePr>
        <p:xfrm>
          <a:off x="1340643" y="3763184"/>
          <a:ext cx="10763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177480" progId="Equation.DSMT4">
                  <p:embed/>
                </p:oleObj>
              </mc:Choice>
              <mc:Fallback>
                <p:oleObj name="Equation" r:id="rId8" imgW="558720" imgH="177480" progId="Equation.DSMT4">
                  <p:embed/>
                  <p:pic>
                    <p:nvPicPr>
                      <p:cNvPr id="38" name="Object 6">
                        <a:extLst>
                          <a:ext uri="{FF2B5EF4-FFF2-40B4-BE49-F238E27FC236}">
                            <a16:creationId xmlns:a16="http://schemas.microsoft.com/office/drawing/2014/main" id="{86BEB743-FC1F-408F-9FE6-02BF3B61334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0643" y="3763184"/>
                        <a:ext cx="1076325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6">
            <a:extLst>
              <a:ext uri="{FF2B5EF4-FFF2-40B4-BE49-F238E27FC236}">
                <a16:creationId xmlns:a16="http://schemas.microsoft.com/office/drawing/2014/main" id="{885CBE8D-32B9-4B1E-98A4-42B2BE8620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5094662"/>
              </p:ext>
            </p:extLst>
          </p:nvPr>
        </p:nvGraphicFramePr>
        <p:xfrm>
          <a:off x="1351437" y="4139850"/>
          <a:ext cx="83185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31640" imgH="177480" progId="Equation.DSMT4">
                  <p:embed/>
                </p:oleObj>
              </mc:Choice>
              <mc:Fallback>
                <p:oleObj name="Equation" r:id="rId10" imgW="431640" imgH="177480" progId="Equation.DSMT4">
                  <p:embed/>
                  <p:pic>
                    <p:nvPicPr>
                      <p:cNvPr id="39" name="Object 6">
                        <a:extLst>
                          <a:ext uri="{FF2B5EF4-FFF2-40B4-BE49-F238E27FC236}">
                            <a16:creationId xmlns:a16="http://schemas.microsoft.com/office/drawing/2014/main" id="{885CBE8D-32B9-4B1E-98A4-42B2BE8620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1437" y="4139850"/>
                        <a:ext cx="83185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6">
            <a:extLst>
              <a:ext uri="{FF2B5EF4-FFF2-40B4-BE49-F238E27FC236}">
                <a16:creationId xmlns:a16="http://schemas.microsoft.com/office/drawing/2014/main" id="{27CCBBD8-D090-41CA-8619-B7A07BBC38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9252314"/>
              </p:ext>
            </p:extLst>
          </p:nvPr>
        </p:nvGraphicFramePr>
        <p:xfrm>
          <a:off x="258760" y="4519717"/>
          <a:ext cx="1466851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44240" progId="Equation.DSMT4">
                  <p:embed/>
                </p:oleObj>
              </mc:Choice>
              <mc:Fallback>
                <p:oleObj name="Equation" r:id="rId12" imgW="761760" imgH="444240" progId="Equation.DSMT4">
                  <p:embed/>
                  <p:pic>
                    <p:nvPicPr>
                      <p:cNvPr id="40" name="Object 6">
                        <a:extLst>
                          <a:ext uri="{FF2B5EF4-FFF2-40B4-BE49-F238E27FC236}">
                            <a16:creationId xmlns:a16="http://schemas.microsoft.com/office/drawing/2014/main" id="{27CCBBD8-D090-41CA-8619-B7A07BBC38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0" y="4519717"/>
                        <a:ext cx="1466851" cy="862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6">
            <a:extLst>
              <a:ext uri="{FF2B5EF4-FFF2-40B4-BE49-F238E27FC236}">
                <a16:creationId xmlns:a16="http://schemas.microsoft.com/office/drawing/2014/main" id="{F97DE65D-3126-4B17-8029-D9B639B203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103343"/>
              </p:ext>
            </p:extLst>
          </p:nvPr>
        </p:nvGraphicFramePr>
        <p:xfrm>
          <a:off x="1691797" y="4731279"/>
          <a:ext cx="9525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95000" imgH="177480" progId="Equation.DSMT4">
                  <p:embed/>
                </p:oleObj>
              </mc:Choice>
              <mc:Fallback>
                <p:oleObj name="Equation" r:id="rId14" imgW="495000" imgH="177480" progId="Equation.DSMT4">
                  <p:embed/>
                  <p:pic>
                    <p:nvPicPr>
                      <p:cNvPr id="41" name="Object 6">
                        <a:extLst>
                          <a:ext uri="{FF2B5EF4-FFF2-40B4-BE49-F238E27FC236}">
                            <a16:creationId xmlns:a16="http://schemas.microsoft.com/office/drawing/2014/main" id="{F97DE65D-3126-4B17-8029-D9B639B2033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797" y="4731279"/>
                        <a:ext cx="9525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A8F18A74-FADE-4DA5-82BB-1B1AB35AA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112" y="3056463"/>
            <a:ext cx="4258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CA" dirty="0">
                <a:solidFill>
                  <a:srgbClr val="FF0000"/>
                </a:solidFill>
              </a:rPr>
              <a:t>To get the maximum height, plug t=2.38s into the formula for the height</a:t>
            </a:r>
          </a:p>
        </p:txBody>
      </p:sp>
      <p:graphicFrame>
        <p:nvGraphicFramePr>
          <p:cNvPr id="43" name="Object 2">
            <a:extLst>
              <a:ext uri="{FF2B5EF4-FFF2-40B4-BE49-F238E27FC236}">
                <a16:creationId xmlns:a16="http://schemas.microsoft.com/office/drawing/2014/main" id="{73BD0E03-D6B1-4B61-8146-9648B6C26D9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5423624"/>
              </p:ext>
            </p:extLst>
          </p:nvPr>
        </p:nvGraphicFramePr>
        <p:xfrm>
          <a:off x="4138357" y="3658082"/>
          <a:ext cx="2588677" cy="394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43" name="Object 2">
                        <a:extLst>
                          <a:ext uri="{FF2B5EF4-FFF2-40B4-BE49-F238E27FC236}">
                            <a16:creationId xmlns:a16="http://schemas.microsoft.com/office/drawing/2014/main" id="{73BD0E03-D6B1-4B61-8146-9648B6C26D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8357" y="3658082"/>
                        <a:ext cx="2588677" cy="3944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>
            <a:extLst>
              <a:ext uri="{FF2B5EF4-FFF2-40B4-BE49-F238E27FC236}">
                <a16:creationId xmlns:a16="http://schemas.microsoft.com/office/drawing/2014/main" id="{BEEA45BD-F425-4FC7-B877-16FD9F8AD2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006155"/>
              </p:ext>
            </p:extLst>
          </p:nvPr>
        </p:nvGraphicFramePr>
        <p:xfrm>
          <a:off x="4130675" y="4031827"/>
          <a:ext cx="3944938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1840" imgH="279360" progId="Equation.DSMT4">
                  <p:embed/>
                </p:oleObj>
              </mc:Choice>
              <mc:Fallback>
                <p:oleObj name="Equation" r:id="rId16" imgW="2031840" imgH="279360" progId="Equation.DSMT4">
                  <p:embed/>
                  <p:pic>
                    <p:nvPicPr>
                      <p:cNvPr id="44" name="Object 2">
                        <a:extLst>
                          <a:ext uri="{FF2B5EF4-FFF2-40B4-BE49-F238E27FC236}">
                            <a16:creationId xmlns:a16="http://schemas.microsoft.com/office/drawing/2014/main" id="{BEEA45BD-F425-4FC7-B877-16FD9F8AD2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0675" y="4031827"/>
                        <a:ext cx="3944938" cy="542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>
            <a:extLst>
              <a:ext uri="{FF2B5EF4-FFF2-40B4-BE49-F238E27FC236}">
                <a16:creationId xmlns:a16="http://schemas.microsoft.com/office/drawing/2014/main" id="{FD3B5A24-F9DD-4A31-917B-33526DDD32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5214724"/>
              </p:ext>
            </p:extLst>
          </p:nvPr>
        </p:nvGraphicFramePr>
        <p:xfrm>
          <a:off x="4142661" y="4552757"/>
          <a:ext cx="1381125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11000" imgH="177480" progId="Equation.DSMT4">
                  <p:embed/>
                </p:oleObj>
              </mc:Choice>
              <mc:Fallback>
                <p:oleObj name="Equation" r:id="rId18" imgW="711000" imgH="177480" progId="Equation.DSMT4">
                  <p:embed/>
                  <p:pic>
                    <p:nvPicPr>
                      <p:cNvPr id="45" name="Object 2">
                        <a:extLst>
                          <a:ext uri="{FF2B5EF4-FFF2-40B4-BE49-F238E27FC236}">
                            <a16:creationId xmlns:a16="http://schemas.microsoft.com/office/drawing/2014/main" id="{FD3B5A24-F9DD-4A31-917B-33526DDD32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2661" y="4552757"/>
                        <a:ext cx="1381125" cy="346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11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00105 0.4060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L 0.10678 -0.39121 C 0.129 -0.47963 0.1625 -0.52871 0.1974 -0.52871 C 0.23733 -0.52871 0.2691 -0.47963 0.29132 -0.39121 L 0.4132 0.0618 " pathEditMode="relative" rAng="0" ptsTypes="FffFF">
                                      <p:cBhvr>
                                        <p:cTn id="8" dur="49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" y="-2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72222E-6 -4.07407E-6 L -4.72222E-6 0.04908 " pathEditMode="relative" rAng="0" ptsTypes="AA">
                                      <p:cBhvr>
                                        <p:cTn id="10" dur="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decel="5000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1.38889E-6 -4.07407E-6 L -1.38889E-6 0.04792 " pathEditMode="relative" rAng="0" ptsTypes="AA">
                                      <p:cBhvr>
                                        <p:cTn id="12" dur="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decel="5000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animMotion origin="layout" path="M 4.44444E-6 -4.07407E-6 L 4.44444E-6 0.04699 " pathEditMode="relative" rAng="0" ptsTypes="AA">
                                      <p:cBhvr>
                                        <p:cTn id="14" dur="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decel="5000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animMotion origin="layout" path="M -3.33333E-6 -4.07407E-6 L -3.33333E-6 0.04676 " pathEditMode="relative" rAng="0" ptsTypes="AA">
                                      <p:cBhvr>
                                        <p:cTn id="16" dur="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decel="50000" fill="hold" grpId="0" nodeType="withEffect">
                                  <p:stCondLst>
                                    <p:cond delay="4900"/>
                                  </p:stCondLst>
                                  <p:childTnLst>
                                    <p:animMotion origin="layout" path="M -1.11111E-6 -4.07407E-6 L -1.11111E-6 0.04699 " pathEditMode="relative" rAng="0" ptsTypes="AA">
                                      <p:cBhvr>
                                        <p:cTn id="18" dur="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decel="50000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animMotion origin="layout" path="M -0.00053 0.0007 L -0.00018 0.0463 " pathEditMode="relative" rAng="0" ptsTypes="AA">
                                      <p:cBhvr>
                                        <p:cTn id="20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decel="50000" fill="hold" grpId="0" nodeType="withEffect">
                                  <p:stCondLst>
                                    <p:cond delay="6900"/>
                                  </p:stCondLst>
                                  <p:childTnLst>
                                    <p:animMotion origin="layout" path="M -3.05556E-6 -4.07407E-6 L -3.05556E-6 0.04607 " pathEditMode="relative" rAng="0" ptsTypes="AA">
                                      <p:cBhvr>
                                        <p:cTn id="22" dur="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decel="50000" fill="hold" grpId="0" nodeType="withEffect">
                                  <p:stCondLst>
                                    <p:cond delay="7900"/>
                                  </p:stCondLst>
                                  <p:childTnLst>
                                    <p:animMotion origin="layout" path="M 2.77778E-6 -4.07407E-6 L 0.00052 0.04537 " pathEditMode="relative" rAng="0" ptsTypes="AA">
                                      <p:cBhvr>
                                        <p:cTn id="24" dur="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decel="50000" fill="hold" grpId="0" nodeType="withEffect">
                                  <p:stCondLst>
                                    <p:cond delay="8900"/>
                                  </p:stCondLst>
                                  <p:childTnLst>
                                    <p:animMotion origin="layout" path="M 5E-6 -4.07407E-6 L -0.00052 0.04514 " pathEditMode="relative" rAng="0" ptsTypes="AA">
                                      <p:cBhvr>
                                        <p:cTn id="26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decel="50000" fill="hold" grpId="0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1.38889E-6 -1.37899E-6 L 0.00017 0.04396 " pathEditMode="relative" rAng="0" ptsTypes="AA">
                                      <p:cBhvr>
                                        <p:cTn id="28" dur="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56" grpId="0" animBg="1"/>
      <p:bldP spid="50" grpId="0"/>
      <p:bldP spid="35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06375" y="-171450"/>
            <a:ext cx="8686800" cy="19399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500" dirty="0">
                <a:latin typeface="Times New Roman" pitchFamily="18" charset="0"/>
                <a:cs typeface="Times New Roman" pitchFamily="18" charset="0"/>
              </a:rPr>
              <a:t>A rock is thrown into the air.  The height of the rock is given by the formula:                                              where “h” is the height in meters and “t” is the time after the rock is thrown in seconds. How long will it take the rock to hit the ground?</a:t>
            </a:r>
            <a:endParaRPr lang="en-CA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502853" y="590550"/>
          <a:ext cx="3032125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500" imgH="203200" progId="Equation.DSMT4">
                  <p:embed/>
                </p:oleObj>
              </mc:Choice>
              <mc:Fallback>
                <p:oleObj name="Equation" r:id="rId3" imgW="1333500" imgH="2032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2853" y="590550"/>
                        <a:ext cx="3032125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5" name="Group 4"/>
          <p:cNvGrpSpPr>
            <a:grpSpLocks/>
          </p:cNvGrpSpPr>
          <p:nvPr/>
        </p:nvGrpSpPr>
        <p:grpSpPr bwMode="auto">
          <a:xfrm>
            <a:off x="306388" y="5797550"/>
            <a:ext cx="447675" cy="474663"/>
            <a:chOff x="3352800" y="2998694"/>
            <a:chExt cx="950259" cy="1075765"/>
          </a:xfrm>
        </p:grpSpPr>
        <p:sp>
          <p:nvSpPr>
            <p:cNvPr id="6" name="Flowchart: Delay 5"/>
            <p:cNvSpPr/>
            <p:nvPr/>
          </p:nvSpPr>
          <p:spPr>
            <a:xfrm rot="16200000">
              <a:off x="3490527" y="3571941"/>
              <a:ext cx="651216" cy="353821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3571830" y="3070651"/>
              <a:ext cx="498717" cy="500105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8" name="Pie 7"/>
            <p:cNvSpPr/>
            <p:nvPr/>
          </p:nvSpPr>
          <p:spPr>
            <a:xfrm>
              <a:off x="3578570" y="2998694"/>
              <a:ext cx="495349" cy="51089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Diagonal Stripe 8"/>
            <p:cNvSpPr/>
            <p:nvPr/>
          </p:nvSpPr>
          <p:spPr>
            <a:xfrm>
              <a:off x="4020003" y="3347689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" name="Diagonal Stripe 9"/>
            <p:cNvSpPr/>
            <p:nvPr/>
          </p:nvSpPr>
          <p:spPr>
            <a:xfrm flipH="1">
              <a:off x="3352800" y="3380068"/>
              <a:ext cx="283056" cy="32380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cxnSp>
        <p:nvCxnSpPr>
          <p:cNvPr id="12" name="Straight Connector 11"/>
          <p:cNvCxnSpPr/>
          <p:nvPr/>
        </p:nvCxnSpPr>
        <p:spPr>
          <a:xfrm>
            <a:off x="163513" y="6297613"/>
            <a:ext cx="4714875" cy="0"/>
          </a:xfrm>
          <a:prstGeom prst="line">
            <a:avLst/>
          </a:prstGeom>
          <a:ln w="349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35013" y="5797550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8302625" y="2632075"/>
            <a:ext cx="3127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  <a:p>
            <a:r>
              <a:rPr lang="en-CA"/>
              <a:t>8</a:t>
            </a:r>
          </a:p>
          <a:p>
            <a:r>
              <a:rPr lang="en-CA"/>
              <a:t>7</a:t>
            </a:r>
          </a:p>
          <a:p>
            <a:r>
              <a:rPr lang="en-CA"/>
              <a:t>6</a:t>
            </a:r>
          </a:p>
          <a:p>
            <a:r>
              <a:rPr lang="en-CA"/>
              <a:t>5</a:t>
            </a:r>
          </a:p>
          <a:p>
            <a:r>
              <a:rPr lang="en-CA"/>
              <a:t>4</a:t>
            </a:r>
          </a:p>
          <a:p>
            <a:r>
              <a:rPr lang="en-CA"/>
              <a:t>3</a:t>
            </a:r>
          </a:p>
          <a:p>
            <a:r>
              <a:rPr lang="en-CA"/>
              <a:t>2</a:t>
            </a:r>
          </a:p>
          <a:p>
            <a:r>
              <a:rPr lang="en-CA"/>
              <a:t>1</a:t>
            </a:r>
          </a:p>
          <a:p>
            <a:r>
              <a:rPr lang="en-CA"/>
              <a:t>0</a:t>
            </a:r>
          </a:p>
        </p:txBody>
      </p:sp>
      <p:sp>
        <p:nvSpPr>
          <p:cNvPr id="6169" name="TextBox 19"/>
          <p:cNvSpPr txBox="1">
            <a:spLocks noChangeArrowheads="1"/>
          </p:cNvSpPr>
          <p:nvPr/>
        </p:nvSpPr>
        <p:spPr bwMode="auto">
          <a:xfrm>
            <a:off x="8016875" y="51038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8021638" y="4781550"/>
            <a:ext cx="3127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1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2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3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4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5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6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7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8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8332788" y="4795838"/>
            <a:ext cx="312737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72300" y="5429250"/>
            <a:ext cx="2000250" cy="1428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6926263" y="2487613"/>
            <a:ext cx="2000250" cy="2655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6182" name="TextBox 35"/>
          <p:cNvSpPr txBox="1">
            <a:spLocks noChangeArrowheads="1"/>
          </p:cNvSpPr>
          <p:nvPr/>
        </p:nvSpPr>
        <p:spPr bwMode="auto">
          <a:xfrm>
            <a:off x="7772400" y="4721225"/>
            <a:ext cx="1069975" cy="3683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(s)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7527925" y="4529138"/>
            <a:ext cx="1509713" cy="100012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4" name="Oval 33"/>
          <p:cNvSpPr/>
          <p:nvPr/>
        </p:nvSpPr>
        <p:spPr>
          <a:xfrm>
            <a:off x="8315325" y="5262563"/>
            <a:ext cx="44450" cy="53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217487" y="2026921"/>
            <a:ext cx="33909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When the rock hits the ground, 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 height will be 0 meters high</a:t>
            </a:r>
          </a:p>
        </p:txBody>
      </p:sp>
      <p:graphicFrame>
        <p:nvGraphicFramePr>
          <p:cNvPr id="59" name="Object 3"/>
          <p:cNvGraphicFramePr>
            <a:graphicFrameLocks noChangeAspect="1"/>
          </p:cNvGraphicFramePr>
          <p:nvPr/>
        </p:nvGraphicFramePr>
        <p:xfrm>
          <a:off x="292100" y="2759075"/>
          <a:ext cx="5492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091" imgH="177646" progId="Equation.DSMT4">
                  <p:embed/>
                </p:oleObj>
              </mc:Choice>
              <mc:Fallback>
                <p:oleObj name="Equation" r:id="rId5" imgW="241091" imgH="177646" progId="Equation.DSMT4">
                  <p:embed/>
                  <p:pic>
                    <p:nvPicPr>
                      <p:cNvPr id="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" y="2759075"/>
                        <a:ext cx="5492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4"/>
          <p:cNvGraphicFramePr>
            <a:graphicFrameLocks noChangeAspect="1"/>
          </p:cNvGraphicFramePr>
          <p:nvPr/>
        </p:nvGraphicFramePr>
        <p:xfrm>
          <a:off x="809625" y="2693988"/>
          <a:ext cx="2484438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91726" imgH="203112" progId="Equation.DSMT4">
                  <p:embed/>
                </p:oleObj>
              </mc:Choice>
              <mc:Fallback>
                <p:oleObj name="Equation" r:id="rId7" imgW="1091726" imgH="203112" progId="Equation.DSMT4">
                  <p:embed/>
                  <p:pic>
                    <p:nvPicPr>
                      <p:cNvPr id="6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9625" y="2693988"/>
                        <a:ext cx="2484438" cy="461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5"/>
          <p:cNvGraphicFramePr>
            <a:graphicFrameLocks noChangeAspect="1"/>
          </p:cNvGraphicFramePr>
          <p:nvPr/>
        </p:nvGraphicFramePr>
        <p:xfrm>
          <a:off x="314325" y="2757488"/>
          <a:ext cx="5492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091" imgH="177646" progId="Equation.DSMT4">
                  <p:embed/>
                </p:oleObj>
              </mc:Choice>
              <mc:Fallback>
                <p:oleObj name="Equation" r:id="rId9" imgW="241091" imgH="177646" progId="Equation.DSMT4">
                  <p:embed/>
                  <p:pic>
                    <p:nvPicPr>
                      <p:cNvPr id="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" y="2757488"/>
                        <a:ext cx="5492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3738563" y="2052638"/>
            <a:ext cx="35702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</a:rPr>
              <a:t>Now use the Quadratic Formula</a:t>
            </a:r>
          </a:p>
          <a:p>
            <a:r>
              <a:rPr lang="en-CA">
                <a:solidFill>
                  <a:srgbClr val="FF0000"/>
                </a:solidFill>
              </a:rPr>
              <a:t>to solve for the time “t” needed to</a:t>
            </a:r>
          </a:p>
          <a:p>
            <a:r>
              <a:rPr lang="en-CA">
                <a:solidFill>
                  <a:srgbClr val="FF0000"/>
                </a:solidFill>
              </a:rPr>
              <a:t>hit the ground</a:t>
            </a:r>
          </a:p>
        </p:txBody>
      </p:sp>
      <p:graphicFrame>
        <p:nvGraphicFramePr>
          <p:cNvPr id="63" name="Object 6"/>
          <p:cNvGraphicFramePr>
            <a:graphicFrameLocks noChangeAspect="1"/>
          </p:cNvGraphicFramePr>
          <p:nvPr/>
        </p:nvGraphicFramePr>
        <p:xfrm>
          <a:off x="3765550" y="3030538"/>
          <a:ext cx="10795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558558" imgH="177723" progId="Equation.DSMT4">
                  <p:embed/>
                </p:oleObj>
              </mc:Choice>
              <mc:Fallback>
                <p:oleObj name="Equation" r:id="rId11" imgW="558558" imgH="177723" progId="Equation.DSMT4">
                  <p:embed/>
                  <p:pic>
                    <p:nvPicPr>
                      <p:cNvPr id="63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3030538"/>
                        <a:ext cx="10795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7"/>
          <p:cNvGraphicFramePr>
            <a:graphicFrameLocks noChangeAspect="1"/>
          </p:cNvGraphicFramePr>
          <p:nvPr/>
        </p:nvGraphicFramePr>
        <p:xfrm>
          <a:off x="5145088" y="3027363"/>
          <a:ext cx="8350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31425" imgH="177646" progId="Equation.DSMT4">
                  <p:embed/>
                </p:oleObj>
              </mc:Choice>
              <mc:Fallback>
                <p:oleObj name="Equation" r:id="rId13" imgW="431425" imgH="177646" progId="Equation.DSMT4">
                  <p:embed/>
                  <p:pic>
                    <p:nvPicPr>
                      <p:cNvPr id="64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088" y="3027363"/>
                        <a:ext cx="8350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8"/>
          <p:cNvGraphicFramePr>
            <a:graphicFrameLocks noChangeAspect="1"/>
          </p:cNvGraphicFramePr>
          <p:nvPr/>
        </p:nvGraphicFramePr>
        <p:xfrm>
          <a:off x="6275388" y="3025775"/>
          <a:ext cx="88423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57002" imgH="177723" progId="Equation.DSMT4">
                  <p:embed/>
                </p:oleObj>
              </mc:Choice>
              <mc:Fallback>
                <p:oleObj name="Equation" r:id="rId15" imgW="457002" imgH="177723" progId="Equation.DSMT4">
                  <p:embed/>
                  <p:pic>
                    <p:nvPicPr>
                      <p:cNvPr id="65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5388" y="3025775"/>
                        <a:ext cx="884237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9"/>
          <p:cNvGraphicFramePr>
            <a:graphicFrameLocks noChangeAspect="1"/>
          </p:cNvGraphicFramePr>
          <p:nvPr/>
        </p:nvGraphicFramePr>
        <p:xfrm>
          <a:off x="349250" y="3260725"/>
          <a:ext cx="3665538" cy="89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612900" imgH="393700" progId="Equation.DSMT4">
                  <p:embed/>
                </p:oleObj>
              </mc:Choice>
              <mc:Fallback>
                <p:oleObj name="Equation" r:id="rId17" imgW="1612900" imgH="393700" progId="Equation.DSMT4">
                  <p:embed/>
                  <p:pic>
                    <p:nvPicPr>
                      <p:cNvPr id="66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" y="3260725"/>
                        <a:ext cx="3665538" cy="895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10"/>
          <p:cNvGraphicFramePr>
            <a:graphicFrameLocks noChangeAspect="1"/>
          </p:cNvGraphicFramePr>
          <p:nvPr/>
        </p:nvGraphicFramePr>
        <p:xfrm>
          <a:off x="733425" y="3378200"/>
          <a:ext cx="620713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8918" imgH="253890" progId="Equation.DSMT4">
                  <p:embed/>
                </p:oleObj>
              </mc:Choice>
              <mc:Fallback>
                <p:oleObj name="Equation" r:id="rId19" imgW="418918" imgH="253890" progId="Equation.DSMT4">
                  <p:embed/>
                  <p:pic>
                    <p:nvPicPr>
                      <p:cNvPr id="67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3378200"/>
                        <a:ext cx="620713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11"/>
          <p:cNvGraphicFramePr>
            <a:graphicFrameLocks noChangeAspect="1"/>
          </p:cNvGraphicFramePr>
          <p:nvPr/>
        </p:nvGraphicFramePr>
        <p:xfrm>
          <a:off x="1382713" y="3281363"/>
          <a:ext cx="2265362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409088" imgH="330057" progId="Equation.DSMT4">
                  <p:embed/>
                </p:oleObj>
              </mc:Choice>
              <mc:Fallback>
                <p:oleObj name="Equation" r:id="rId21" imgW="1409088" imgH="330057" progId="Equation.DSMT4">
                  <p:embed/>
                  <p:pic>
                    <p:nvPicPr>
                      <p:cNvPr id="6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713" y="3281363"/>
                        <a:ext cx="2265362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12"/>
          <p:cNvGraphicFramePr>
            <a:graphicFrameLocks noChangeAspect="1"/>
          </p:cNvGraphicFramePr>
          <p:nvPr/>
        </p:nvGraphicFramePr>
        <p:xfrm>
          <a:off x="2468563" y="3387725"/>
          <a:ext cx="1271587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850531" imgH="253890" progId="Equation.DSMT4">
                  <p:embed/>
                </p:oleObj>
              </mc:Choice>
              <mc:Fallback>
                <p:oleObj name="Equation" r:id="rId23" imgW="850531" imgH="253890" progId="Equation.DSMT4">
                  <p:embed/>
                  <p:pic>
                    <p:nvPicPr>
                      <p:cNvPr id="6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3387725"/>
                        <a:ext cx="1271587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" name="Object 13"/>
          <p:cNvGraphicFramePr>
            <a:graphicFrameLocks noChangeAspect="1"/>
          </p:cNvGraphicFramePr>
          <p:nvPr/>
        </p:nvGraphicFramePr>
        <p:xfrm>
          <a:off x="1709738" y="3716338"/>
          <a:ext cx="903287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33169" imgH="253890" progId="Equation.DSMT4">
                  <p:embed/>
                </p:oleObj>
              </mc:Choice>
              <mc:Fallback>
                <p:oleObj name="Equation" r:id="rId25" imgW="533169" imgH="253890" progId="Equation.DSMT4">
                  <p:embed/>
                  <p:pic>
                    <p:nvPicPr>
                      <p:cNvPr id="7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738" y="3716338"/>
                        <a:ext cx="903287" cy="430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14"/>
          <p:cNvGraphicFramePr>
            <a:graphicFrameLocks noChangeAspect="1"/>
          </p:cNvGraphicFramePr>
          <p:nvPr/>
        </p:nvGraphicFramePr>
        <p:xfrm>
          <a:off x="252413" y="4221163"/>
          <a:ext cx="2135187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269449" imgH="431613" progId="Equation.DSMT4">
                  <p:embed/>
                </p:oleObj>
              </mc:Choice>
              <mc:Fallback>
                <p:oleObj name="Equation" r:id="rId27" imgW="1269449" imgH="431613" progId="Equation.DSMT4">
                  <p:embed/>
                  <p:pic>
                    <p:nvPicPr>
                      <p:cNvPr id="7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4221163"/>
                        <a:ext cx="2135187" cy="727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15"/>
          <p:cNvGraphicFramePr>
            <a:graphicFrameLocks noChangeAspect="1"/>
          </p:cNvGraphicFramePr>
          <p:nvPr/>
        </p:nvGraphicFramePr>
        <p:xfrm>
          <a:off x="2338388" y="4195763"/>
          <a:ext cx="1611312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901309" imgH="431613" progId="Equation.DSMT4">
                  <p:embed/>
                </p:oleObj>
              </mc:Choice>
              <mc:Fallback>
                <p:oleObj name="Equation" r:id="rId29" imgW="901309" imgH="431613" progId="Equation.DSMT4">
                  <p:embed/>
                  <p:pic>
                    <p:nvPicPr>
                      <p:cNvPr id="7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8388" y="4195763"/>
                        <a:ext cx="1611312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16"/>
          <p:cNvGraphicFramePr>
            <a:graphicFrameLocks noChangeAspect="1"/>
          </p:cNvGraphicFramePr>
          <p:nvPr/>
        </p:nvGraphicFramePr>
        <p:xfrm>
          <a:off x="4241800" y="4148138"/>
          <a:ext cx="15875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028254" imgH="431613" progId="Equation.DSMT4">
                  <p:embed/>
                </p:oleObj>
              </mc:Choice>
              <mc:Fallback>
                <p:oleObj name="Equation" r:id="rId31" imgW="1028254" imgH="431613" progId="Equation.DSMT4">
                  <p:embed/>
                  <p:pic>
                    <p:nvPicPr>
                      <p:cNvPr id="7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1800" y="4148138"/>
                        <a:ext cx="158750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17"/>
          <p:cNvGraphicFramePr>
            <a:graphicFrameLocks noChangeAspect="1"/>
          </p:cNvGraphicFramePr>
          <p:nvPr/>
        </p:nvGraphicFramePr>
        <p:xfrm>
          <a:off x="4235450" y="4975225"/>
          <a:ext cx="15652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1016000" imgH="228600" progId="Equation.DSMT4">
                  <p:embed/>
                </p:oleObj>
              </mc:Choice>
              <mc:Fallback>
                <p:oleObj name="Equation" r:id="rId33" imgW="1016000" imgH="228600" progId="Equation.DSMT4">
                  <p:embed/>
                  <p:pic>
                    <p:nvPicPr>
                      <p:cNvPr id="7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4975225"/>
                        <a:ext cx="1565275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18"/>
          <p:cNvGraphicFramePr>
            <a:graphicFrameLocks noChangeAspect="1"/>
          </p:cNvGraphicFramePr>
          <p:nvPr/>
        </p:nvGraphicFramePr>
        <p:xfrm>
          <a:off x="5962650" y="4111625"/>
          <a:ext cx="16049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1040948" imgH="431613" progId="Equation.DSMT4">
                  <p:embed/>
                </p:oleObj>
              </mc:Choice>
              <mc:Fallback>
                <p:oleObj name="Equation" r:id="rId35" imgW="1040948" imgH="431613" progId="Equation.DSMT4">
                  <p:embed/>
                  <p:pic>
                    <p:nvPicPr>
                      <p:cNvPr id="75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50" y="4111625"/>
                        <a:ext cx="1604963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19"/>
          <p:cNvGraphicFramePr>
            <a:graphicFrameLocks noChangeAspect="1"/>
          </p:cNvGraphicFramePr>
          <p:nvPr/>
        </p:nvGraphicFramePr>
        <p:xfrm>
          <a:off x="6096000" y="4938713"/>
          <a:ext cx="111601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723586" imgH="228501" progId="Equation.DSMT4">
                  <p:embed/>
                </p:oleObj>
              </mc:Choice>
              <mc:Fallback>
                <p:oleObj name="Equation" r:id="rId37" imgW="723586" imgH="228501" progId="Equation.DSMT4">
                  <p:embed/>
                  <p:pic>
                    <p:nvPicPr>
                      <p:cNvPr id="7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4938713"/>
                        <a:ext cx="111601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3771900" y="5422900"/>
            <a:ext cx="3622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It took approximately 4.9 seconds</a:t>
            </a:r>
          </a:p>
          <a:p>
            <a:r>
              <a:rPr lang="en-CA" dirty="0">
                <a:solidFill>
                  <a:srgbClr val="FF0000"/>
                </a:solidFill>
              </a:rPr>
              <a:t>for the rock to hit the ground</a:t>
            </a:r>
          </a:p>
        </p:txBody>
      </p:sp>
      <p:sp>
        <p:nvSpPr>
          <p:cNvPr id="618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39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9746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11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00105 0.4060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4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L 0.10678 -0.39121 C 0.129 -0.47963 0.1625 -0.52871 0.1974 -0.52871 C 0.23733 -0.52871 0.2691 -0.47963 0.29132 -0.39121 L 0.4132 0.0618 " pathEditMode="relative" rAng="0" ptsTypes="FffFF">
                                      <p:cBhvr>
                                        <p:cTn id="8" dur="49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7" y="-234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72222E-6 -4.07407E-6 L -4.72222E-6 0.04908 " pathEditMode="relative" rAng="0" ptsTypes="AA">
                                      <p:cBhvr>
                                        <p:cTn id="10" dur="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decel="5000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1.38889E-6 -4.07407E-6 L -1.38889E-6 0.04792 " pathEditMode="relative" rAng="0" ptsTypes="AA">
                                      <p:cBhvr>
                                        <p:cTn id="12" dur="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decel="5000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animMotion origin="layout" path="M 4.44444E-6 -4.07407E-6 L 4.44444E-6 0.04699 " pathEditMode="relative" rAng="0" ptsTypes="AA">
                                      <p:cBhvr>
                                        <p:cTn id="14" dur="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decel="5000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animMotion origin="layout" path="M -3.33333E-6 -4.07407E-6 L -3.33333E-6 0.04676 " pathEditMode="relative" rAng="0" ptsTypes="AA">
                                      <p:cBhvr>
                                        <p:cTn id="16" dur="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decel="50000" fill="hold" grpId="0" nodeType="withEffect">
                                  <p:stCondLst>
                                    <p:cond delay="4900"/>
                                  </p:stCondLst>
                                  <p:childTnLst>
                                    <p:animMotion origin="layout" path="M -1.11111E-6 -4.07407E-6 L -1.11111E-6 0.04699 " pathEditMode="relative" rAng="0" ptsTypes="AA">
                                      <p:cBhvr>
                                        <p:cTn id="18" dur="5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decel="50000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animMotion origin="layout" path="M -0.00053 0.0007 L -0.00018 0.0463 " pathEditMode="relative" rAng="0" ptsTypes="AA">
                                      <p:cBhvr>
                                        <p:cTn id="20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decel="50000" fill="hold" grpId="0" nodeType="withEffect">
                                  <p:stCondLst>
                                    <p:cond delay="6900"/>
                                  </p:stCondLst>
                                  <p:childTnLst>
                                    <p:animMotion origin="layout" path="M -3.05556E-6 -4.07407E-6 L -3.05556E-6 0.04607 " pathEditMode="relative" rAng="0" ptsTypes="AA">
                                      <p:cBhvr>
                                        <p:cTn id="22" dur="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decel="50000" fill="hold" grpId="0" nodeType="withEffect">
                                  <p:stCondLst>
                                    <p:cond delay="7900"/>
                                  </p:stCondLst>
                                  <p:childTnLst>
                                    <p:animMotion origin="layout" path="M 2.77778E-6 -4.07407E-6 L 0.00052 0.04537 " pathEditMode="relative" rAng="0" ptsTypes="AA">
                                      <p:cBhvr>
                                        <p:cTn id="24" dur="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decel="50000" fill="hold" grpId="0" nodeType="withEffect">
                                  <p:stCondLst>
                                    <p:cond delay="8900"/>
                                  </p:stCondLst>
                                  <p:childTnLst>
                                    <p:animMotion origin="layout" path="M 5E-6 -4.07407E-6 L -0.00052 0.04514 " pathEditMode="relative" rAng="0" ptsTypes="AA">
                                      <p:cBhvr>
                                        <p:cTn id="26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decel="50000" fill="hold" grpId="0" nodeType="withEffect">
                                  <p:stCondLst>
                                    <p:cond delay="9800"/>
                                  </p:stCondLst>
                                  <p:childTnLst>
                                    <p:animMotion origin="layout" path="M 1.38889E-6 -1.37899E-6 L 0.00017 0.04396 " pathEditMode="relative" rAng="0" ptsTypes="AA">
                                      <p:cBhvr>
                                        <p:cTn id="28" dur="5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7" grpId="0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56" grpId="0" animBg="1"/>
      <p:bldP spid="57" grpId="0"/>
      <p:bldP spid="62" grpId="0"/>
      <p:bldP spid="7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xplosion 1 19"/>
          <p:cNvSpPr/>
          <p:nvPr/>
        </p:nvSpPr>
        <p:spPr>
          <a:xfrm>
            <a:off x="784225" y="4286250"/>
            <a:ext cx="747713" cy="511175"/>
          </a:xfrm>
          <a:prstGeom prst="irregularSeal1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9" name="Flowchart: Delay 18"/>
          <p:cNvSpPr/>
          <p:nvPr/>
        </p:nvSpPr>
        <p:spPr>
          <a:xfrm rot="18030694">
            <a:off x="1015206" y="4588669"/>
            <a:ext cx="160338" cy="101600"/>
          </a:xfrm>
          <a:prstGeom prst="flowChartDelay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1268" name="Title 1"/>
          <p:cNvSpPr>
            <a:spLocks noGrp="1"/>
          </p:cNvSpPr>
          <p:nvPr>
            <p:ph type="title"/>
          </p:nvPr>
        </p:nvSpPr>
        <p:spPr>
          <a:xfrm>
            <a:off x="107950" y="44450"/>
            <a:ext cx="8937625" cy="2133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CA" sz="2400" dirty="0">
                <a:latin typeface="Times New Roman" pitchFamily="18" charset="0"/>
                <a:cs typeface="Times New Roman" pitchFamily="18" charset="0"/>
              </a:rPr>
              <a:t>A tank is parked next to a cliff and fires a missile.  The height of the missile is given by the formula:                                      The missile is to be detonated when it is falling at 80m above the ground.  After how many seconds should the missile be detonated after it is fired?  </a:t>
            </a:r>
            <a:br>
              <a:rPr lang="en-CA" sz="2400" dirty="0">
                <a:latin typeface="Times New Roman" pitchFamily="18" charset="0"/>
                <a:cs typeface="Times New Roman" pitchFamily="18" charset="0"/>
              </a:rPr>
            </a:br>
            <a:endParaRPr lang="en-CA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166688" y="5926138"/>
            <a:ext cx="5330825" cy="0"/>
          </a:xfrm>
          <a:prstGeom prst="line">
            <a:avLst/>
          </a:prstGeom>
          <a:ln w="3492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5343525"/>
            <a:ext cx="1184275" cy="56991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7187" name="Group 14"/>
          <p:cNvGrpSpPr>
            <a:grpSpLocks/>
          </p:cNvGrpSpPr>
          <p:nvPr/>
        </p:nvGrpSpPr>
        <p:grpSpPr bwMode="auto">
          <a:xfrm>
            <a:off x="307975" y="4560888"/>
            <a:ext cx="777875" cy="817562"/>
            <a:chOff x="2113808" y="2433590"/>
            <a:chExt cx="777830" cy="843065"/>
          </a:xfrm>
        </p:grpSpPr>
        <p:sp>
          <p:nvSpPr>
            <p:cNvPr id="12" name="Trapezoid 11"/>
            <p:cNvSpPr/>
            <p:nvPr/>
          </p:nvSpPr>
          <p:spPr>
            <a:xfrm>
              <a:off x="2172543" y="2980355"/>
              <a:ext cx="677823" cy="178435"/>
            </a:xfrm>
            <a:prstGeom prst="trapezoi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7" name="Oval 6"/>
            <p:cNvSpPr/>
            <p:nvPr/>
          </p:nvSpPr>
          <p:spPr>
            <a:xfrm>
              <a:off x="2113808" y="3109679"/>
              <a:ext cx="177790" cy="166976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8" name="Oval 7"/>
            <p:cNvSpPr/>
            <p:nvPr/>
          </p:nvSpPr>
          <p:spPr>
            <a:xfrm>
              <a:off x="2313821" y="3109679"/>
              <a:ext cx="177790" cy="166976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9" name="Oval 8"/>
            <p:cNvSpPr/>
            <p:nvPr/>
          </p:nvSpPr>
          <p:spPr>
            <a:xfrm>
              <a:off x="2513835" y="3109679"/>
              <a:ext cx="177790" cy="166976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0" name="Oval 9"/>
            <p:cNvSpPr/>
            <p:nvPr/>
          </p:nvSpPr>
          <p:spPr>
            <a:xfrm>
              <a:off x="2713848" y="3109679"/>
              <a:ext cx="177790" cy="166976"/>
            </a:xfrm>
            <a:prstGeom prst="ellipse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4" name="Rectangle 13"/>
            <p:cNvSpPr/>
            <p:nvPr/>
          </p:nvSpPr>
          <p:spPr>
            <a:xfrm rot="18181928">
              <a:off x="2570511" y="2592802"/>
              <a:ext cx="450180" cy="131755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7" name="Trapezoid 16"/>
            <p:cNvSpPr/>
            <p:nvPr/>
          </p:nvSpPr>
          <p:spPr>
            <a:xfrm>
              <a:off x="2348744" y="2720068"/>
              <a:ext cx="311132" cy="117865"/>
            </a:xfrm>
            <a:prstGeom prst="trapezoi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  <p:sp>
          <p:nvSpPr>
            <p:cNvPr id="13" name="Trapezoid 12"/>
            <p:cNvSpPr/>
            <p:nvPr/>
          </p:nvSpPr>
          <p:spPr>
            <a:xfrm>
              <a:off x="2232864" y="2837934"/>
              <a:ext cx="546068" cy="189894"/>
            </a:xfrm>
            <a:prstGeom prst="trapezoid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/>
            </a:p>
          </p:txBody>
        </p:sp>
      </p:grpSp>
      <p:cxnSp>
        <p:nvCxnSpPr>
          <p:cNvPr id="23" name="Straight Arrow Connector 22"/>
          <p:cNvCxnSpPr/>
          <p:nvPr/>
        </p:nvCxnSpPr>
        <p:spPr>
          <a:xfrm rot="5400000">
            <a:off x="3155156" y="4850607"/>
            <a:ext cx="2149475" cy="1588"/>
          </a:xfrm>
          <a:prstGeom prst="straightConnector1">
            <a:avLst/>
          </a:prstGeom>
          <a:ln w="2222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008313" y="3763963"/>
            <a:ext cx="24939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Object 2"/>
          <p:cNvGraphicFramePr>
            <a:graphicFrameLocks noChangeAspect="1"/>
          </p:cNvGraphicFramePr>
          <p:nvPr/>
        </p:nvGraphicFramePr>
        <p:xfrm>
          <a:off x="4284663" y="4686300"/>
          <a:ext cx="517525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4404" imgH="177569" progId="Equation.DSMT4">
                  <p:embed/>
                </p:oleObj>
              </mc:Choice>
              <mc:Fallback>
                <p:oleObj name="Equation" r:id="rId3" imgW="304404" imgH="177569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686300"/>
                        <a:ext cx="517525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8302625" y="2632075"/>
            <a:ext cx="312738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  <a:p>
            <a:r>
              <a:rPr lang="en-CA"/>
              <a:t>8</a:t>
            </a:r>
          </a:p>
          <a:p>
            <a:r>
              <a:rPr lang="en-CA"/>
              <a:t>7</a:t>
            </a:r>
          </a:p>
          <a:p>
            <a:r>
              <a:rPr lang="en-CA"/>
              <a:t>6</a:t>
            </a:r>
          </a:p>
          <a:p>
            <a:r>
              <a:rPr lang="en-CA"/>
              <a:t>5</a:t>
            </a:r>
          </a:p>
          <a:p>
            <a:r>
              <a:rPr lang="en-CA"/>
              <a:t>4</a:t>
            </a:r>
          </a:p>
          <a:p>
            <a:r>
              <a:rPr lang="en-CA"/>
              <a:t>3</a:t>
            </a:r>
          </a:p>
          <a:p>
            <a:r>
              <a:rPr lang="en-CA"/>
              <a:t>2</a:t>
            </a:r>
          </a:p>
          <a:p>
            <a:r>
              <a:rPr lang="en-CA"/>
              <a:t>1</a:t>
            </a:r>
          </a:p>
          <a:p>
            <a:r>
              <a:rPr lang="en-CA"/>
              <a:t>0</a:t>
            </a:r>
          </a:p>
        </p:txBody>
      </p:sp>
      <p:sp>
        <p:nvSpPr>
          <p:cNvPr id="7191" name="TextBox 19"/>
          <p:cNvSpPr txBox="1">
            <a:spLocks noChangeArrowheads="1"/>
          </p:cNvSpPr>
          <p:nvPr/>
        </p:nvSpPr>
        <p:spPr bwMode="auto">
          <a:xfrm>
            <a:off x="8016875" y="51054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0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8021638" y="4781550"/>
            <a:ext cx="312737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1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2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3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4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5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6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7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8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8020050" y="478155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8301038" y="4795838"/>
            <a:ext cx="312737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9</a:t>
            </a:r>
          </a:p>
        </p:txBody>
      </p:sp>
      <p:sp>
        <p:nvSpPr>
          <p:cNvPr id="7202" name="TextBox 19"/>
          <p:cNvSpPr txBox="1">
            <a:spLocks noChangeArrowheads="1"/>
          </p:cNvSpPr>
          <p:nvPr/>
        </p:nvSpPr>
        <p:spPr bwMode="auto">
          <a:xfrm>
            <a:off x="7780338" y="5105400"/>
            <a:ext cx="312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0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7785100" y="477520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1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8013700" y="477520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0</a:t>
            </a:r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>
            <a:off x="8013700" y="477520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1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8013700" y="4775200"/>
            <a:ext cx="312738" cy="3683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2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8013700" y="4775200"/>
            <a:ext cx="312738" cy="3698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/>
              <a:t>3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124700" y="2487613"/>
            <a:ext cx="2000250" cy="26558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7209" name="TextBox 35"/>
          <p:cNvSpPr txBox="1">
            <a:spLocks noChangeArrowheads="1"/>
          </p:cNvSpPr>
          <p:nvPr/>
        </p:nvSpPr>
        <p:spPr bwMode="auto">
          <a:xfrm>
            <a:off x="7772400" y="4721225"/>
            <a:ext cx="1069975" cy="3683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(s)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131050" y="5429250"/>
            <a:ext cx="2000250" cy="1428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3" name="Rectangle 42"/>
          <p:cNvSpPr/>
          <p:nvPr/>
        </p:nvSpPr>
        <p:spPr>
          <a:xfrm>
            <a:off x="7527925" y="4529138"/>
            <a:ext cx="1509713" cy="1000125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4" name="Oval 43"/>
          <p:cNvSpPr/>
          <p:nvPr/>
        </p:nvSpPr>
        <p:spPr>
          <a:xfrm>
            <a:off x="8315325" y="5262563"/>
            <a:ext cx="44450" cy="53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8" name="Flowchart: Process 57"/>
          <p:cNvSpPr/>
          <p:nvPr/>
        </p:nvSpPr>
        <p:spPr>
          <a:xfrm>
            <a:off x="5105400" y="3708400"/>
            <a:ext cx="49213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9" name="Flowchart: Process 58"/>
          <p:cNvSpPr/>
          <p:nvPr/>
        </p:nvSpPr>
        <p:spPr>
          <a:xfrm>
            <a:off x="5027613" y="3733800"/>
            <a:ext cx="47625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0" name="Flowchart: Process 59"/>
          <p:cNvSpPr/>
          <p:nvPr/>
        </p:nvSpPr>
        <p:spPr>
          <a:xfrm>
            <a:off x="5100638" y="3790950"/>
            <a:ext cx="47625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1" name="Flowchart: Process 60"/>
          <p:cNvSpPr/>
          <p:nvPr/>
        </p:nvSpPr>
        <p:spPr>
          <a:xfrm>
            <a:off x="5203825" y="3703638"/>
            <a:ext cx="47625" cy="5556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2" name="Flowchart: Process 61"/>
          <p:cNvSpPr/>
          <p:nvPr/>
        </p:nvSpPr>
        <p:spPr>
          <a:xfrm>
            <a:off x="5095875" y="3735388"/>
            <a:ext cx="47625" cy="5556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3" name="Flowchart: Process 62"/>
          <p:cNvSpPr/>
          <p:nvPr/>
        </p:nvSpPr>
        <p:spPr>
          <a:xfrm>
            <a:off x="5026025" y="3659188"/>
            <a:ext cx="47625" cy="5556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4" name="Flowchart: Process 63"/>
          <p:cNvSpPr/>
          <p:nvPr/>
        </p:nvSpPr>
        <p:spPr>
          <a:xfrm>
            <a:off x="5056188" y="3679825"/>
            <a:ext cx="47625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5" name="Flowchart: Process 64"/>
          <p:cNvSpPr/>
          <p:nvPr/>
        </p:nvSpPr>
        <p:spPr>
          <a:xfrm>
            <a:off x="5148263" y="3811588"/>
            <a:ext cx="47625" cy="5556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6" name="Flowchart: Process 65"/>
          <p:cNvSpPr/>
          <p:nvPr/>
        </p:nvSpPr>
        <p:spPr>
          <a:xfrm>
            <a:off x="5051425" y="3762375"/>
            <a:ext cx="47625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7" name="Flowchart: Process 66"/>
          <p:cNvSpPr/>
          <p:nvPr/>
        </p:nvSpPr>
        <p:spPr>
          <a:xfrm>
            <a:off x="5153025" y="3676650"/>
            <a:ext cx="49213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8" name="Flowchart: Process 67"/>
          <p:cNvSpPr/>
          <p:nvPr/>
        </p:nvSpPr>
        <p:spPr>
          <a:xfrm>
            <a:off x="5205413" y="3781425"/>
            <a:ext cx="47625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69" name="Flowchart: Process 68"/>
          <p:cNvSpPr/>
          <p:nvPr/>
        </p:nvSpPr>
        <p:spPr>
          <a:xfrm>
            <a:off x="5145088" y="3736975"/>
            <a:ext cx="49212" cy="55563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6" name="Explosion 1 55"/>
          <p:cNvSpPr/>
          <p:nvPr/>
        </p:nvSpPr>
        <p:spPr>
          <a:xfrm>
            <a:off x="4572000" y="3403600"/>
            <a:ext cx="1130300" cy="730250"/>
          </a:xfrm>
          <a:prstGeom prst="irregularSeal1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7" name="Explosion 1 56"/>
          <p:cNvSpPr/>
          <p:nvPr/>
        </p:nvSpPr>
        <p:spPr>
          <a:xfrm rot="7721062">
            <a:off x="4543426" y="3259137"/>
            <a:ext cx="1236662" cy="906463"/>
          </a:xfrm>
          <a:prstGeom prst="irregularSeal1">
            <a:avLst/>
          </a:prstGeom>
          <a:solidFill>
            <a:srgbClr val="C00000">
              <a:alpha val="61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4716463" y="422275"/>
          <a:ext cx="260826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82700" imgH="203200" progId="Equation.DSMT4">
                  <p:embed/>
                </p:oleObj>
              </mc:Choice>
              <mc:Fallback>
                <p:oleObj name="Equation" r:id="rId5" imgW="1282700" imgH="203200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422275"/>
                        <a:ext cx="2608262" cy="414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Cloud 70"/>
          <p:cNvSpPr/>
          <p:nvPr/>
        </p:nvSpPr>
        <p:spPr>
          <a:xfrm>
            <a:off x="736600" y="2252663"/>
            <a:ext cx="1528763" cy="8318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2" name="Sun 71"/>
          <p:cNvSpPr/>
          <p:nvPr/>
        </p:nvSpPr>
        <p:spPr>
          <a:xfrm>
            <a:off x="2770188" y="1992313"/>
            <a:ext cx="696912" cy="682625"/>
          </a:xfrm>
          <a:prstGeom prst="sun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3740150" y="1870075"/>
            <a:ext cx="32845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missile is detonated when</a:t>
            </a:r>
            <a:b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it falls to a height of 80m</a:t>
            </a:r>
          </a:p>
        </p:txBody>
      </p:sp>
      <p:graphicFrame>
        <p:nvGraphicFramePr>
          <p:cNvPr id="74" name="Object 4"/>
          <p:cNvGraphicFramePr>
            <a:graphicFrameLocks noChangeAspect="1"/>
          </p:cNvGraphicFramePr>
          <p:nvPr/>
        </p:nvGraphicFramePr>
        <p:xfrm>
          <a:off x="3652838" y="2571750"/>
          <a:ext cx="2587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6725" imgH="177415" progId="Equation.DSMT4">
                  <p:embed/>
                </p:oleObj>
              </mc:Choice>
              <mc:Fallback>
                <p:oleObj name="Equation" r:id="rId7" imgW="126725" imgH="177415" progId="Equation.DSMT4">
                  <p:embed/>
                  <p:pic>
                    <p:nvPicPr>
                      <p:cNvPr id="7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2838" y="2571750"/>
                        <a:ext cx="258762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5"/>
          <p:cNvGraphicFramePr>
            <a:graphicFrameLocks noChangeAspect="1"/>
          </p:cNvGraphicFramePr>
          <p:nvPr/>
        </p:nvGraphicFramePr>
        <p:xfrm>
          <a:off x="3894138" y="2527300"/>
          <a:ext cx="24018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80588" imgH="203112" progId="Equation.DSMT4">
                  <p:embed/>
                </p:oleObj>
              </mc:Choice>
              <mc:Fallback>
                <p:oleObj name="Equation" r:id="rId9" imgW="1180588" imgH="203112" progId="Equation.DSMT4">
                  <p:embed/>
                  <p:pic>
                    <p:nvPicPr>
                      <p:cNvPr id="7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38" y="2527300"/>
                        <a:ext cx="240188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6"/>
          <p:cNvGraphicFramePr>
            <a:graphicFrameLocks noChangeAspect="1"/>
          </p:cNvGraphicFramePr>
          <p:nvPr/>
        </p:nvGraphicFramePr>
        <p:xfrm>
          <a:off x="3560763" y="2576513"/>
          <a:ext cx="387350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335" imgH="177646" progId="Equation.DSMT4">
                  <p:embed/>
                </p:oleObj>
              </mc:Choice>
              <mc:Fallback>
                <p:oleObj name="Equation" r:id="rId11" imgW="190335" imgH="177646" progId="Equation.DSMT4">
                  <p:embed/>
                  <p:pic>
                    <p:nvPicPr>
                      <p:cNvPr id="7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0763" y="2576513"/>
                        <a:ext cx="387350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635750" y="2568575"/>
            <a:ext cx="23860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Make equation equal</a:t>
            </a:r>
          </a:p>
          <a:p>
            <a: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zero and then use </a:t>
            </a:r>
            <a:b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quadratic formula</a:t>
            </a:r>
          </a:p>
        </p:txBody>
      </p:sp>
      <p:graphicFrame>
        <p:nvGraphicFramePr>
          <p:cNvPr id="78" name="Object 7"/>
          <p:cNvGraphicFramePr>
            <a:graphicFrameLocks noChangeAspect="1"/>
          </p:cNvGraphicFramePr>
          <p:nvPr/>
        </p:nvGraphicFramePr>
        <p:xfrm>
          <a:off x="3654425" y="2992438"/>
          <a:ext cx="26082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82700" imgH="203200" progId="Equation.DSMT4">
                  <p:embed/>
                </p:oleObj>
              </mc:Choice>
              <mc:Fallback>
                <p:oleObj name="Equation" r:id="rId13" imgW="1282700" imgH="203200" progId="Equation.DSMT4">
                  <p:embed/>
                  <p:pic>
                    <p:nvPicPr>
                      <p:cNvPr id="7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5" y="2992438"/>
                        <a:ext cx="260826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8"/>
          <p:cNvGraphicFramePr>
            <a:graphicFrameLocks noChangeAspect="1"/>
          </p:cNvGraphicFramePr>
          <p:nvPr/>
        </p:nvGraphicFramePr>
        <p:xfrm>
          <a:off x="3403600" y="3594100"/>
          <a:ext cx="10795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58558" imgH="177723" progId="Equation.DSMT4">
                  <p:embed/>
                </p:oleObj>
              </mc:Choice>
              <mc:Fallback>
                <p:oleObj name="Equation" r:id="rId15" imgW="558558" imgH="177723" progId="Equation.DSMT4">
                  <p:embed/>
                  <p:pic>
                    <p:nvPicPr>
                      <p:cNvPr id="7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3594100"/>
                        <a:ext cx="10795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" name="Object 9"/>
          <p:cNvGraphicFramePr>
            <a:graphicFrameLocks noChangeAspect="1"/>
          </p:cNvGraphicFramePr>
          <p:nvPr/>
        </p:nvGraphicFramePr>
        <p:xfrm>
          <a:off x="4838700" y="3590925"/>
          <a:ext cx="80962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8918" imgH="177723" progId="Equation.DSMT4">
                  <p:embed/>
                </p:oleObj>
              </mc:Choice>
              <mc:Fallback>
                <p:oleObj name="Equation" r:id="rId17" imgW="418918" imgH="177723" progId="Equation.DSMT4">
                  <p:embed/>
                  <p:pic>
                    <p:nvPicPr>
                      <p:cNvPr id="8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8700" y="3590925"/>
                        <a:ext cx="809625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10"/>
          <p:cNvGraphicFramePr>
            <a:graphicFrameLocks noChangeAspect="1"/>
          </p:cNvGraphicFramePr>
          <p:nvPr/>
        </p:nvGraphicFramePr>
        <p:xfrm>
          <a:off x="5907088" y="3589338"/>
          <a:ext cx="982662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507780" imgH="177723" progId="Equation.DSMT4">
                  <p:embed/>
                </p:oleObj>
              </mc:Choice>
              <mc:Fallback>
                <p:oleObj name="Equation" r:id="rId19" imgW="507780" imgH="177723" progId="Equation.DSMT4">
                  <p:embed/>
                  <p:pic>
                    <p:nvPicPr>
                      <p:cNvPr id="8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7088" y="3589338"/>
                        <a:ext cx="982662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11"/>
          <p:cNvGraphicFramePr>
            <a:graphicFrameLocks noChangeAspect="1"/>
          </p:cNvGraphicFramePr>
          <p:nvPr/>
        </p:nvGraphicFramePr>
        <p:xfrm>
          <a:off x="3324225" y="4029075"/>
          <a:ext cx="3287713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955800" imgH="520700" progId="Equation.DSMT4">
                  <p:embed/>
                </p:oleObj>
              </mc:Choice>
              <mc:Fallback>
                <p:oleObj name="Equation" r:id="rId21" imgW="1955800" imgH="520700" progId="Equation.DSMT4">
                  <p:embed/>
                  <p:pic>
                    <p:nvPicPr>
                      <p:cNvPr id="8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4225" y="4029075"/>
                        <a:ext cx="3287713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12"/>
          <p:cNvGraphicFramePr>
            <a:graphicFrameLocks noChangeAspect="1"/>
          </p:cNvGraphicFramePr>
          <p:nvPr/>
        </p:nvGraphicFramePr>
        <p:xfrm>
          <a:off x="3590925" y="5102225"/>
          <a:ext cx="1174750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61669" imgH="228501" progId="Equation.DSMT4">
                  <p:embed/>
                </p:oleObj>
              </mc:Choice>
              <mc:Fallback>
                <p:oleObj name="Equation" r:id="rId23" imgW="761669" imgH="228501" progId="Equation.DSMT4">
                  <p:embed/>
                  <p:pic>
                    <p:nvPicPr>
                      <p:cNvPr id="8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0925" y="5102225"/>
                        <a:ext cx="1174750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13"/>
          <p:cNvGraphicFramePr>
            <a:graphicFrameLocks noChangeAspect="1"/>
          </p:cNvGraphicFramePr>
          <p:nvPr/>
        </p:nvGraphicFramePr>
        <p:xfrm>
          <a:off x="5211763" y="5065713"/>
          <a:ext cx="13319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863225" imgH="228501" progId="Equation.DSMT4">
                  <p:embed/>
                </p:oleObj>
              </mc:Choice>
              <mc:Fallback>
                <p:oleObj name="Equation" r:id="rId25" imgW="863225" imgH="228501" progId="Equation.DSMT4">
                  <p:embed/>
                  <p:pic>
                    <p:nvPicPr>
                      <p:cNvPr id="8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1763" y="5065713"/>
                        <a:ext cx="1331912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Multiply 84"/>
          <p:cNvSpPr/>
          <p:nvPr/>
        </p:nvSpPr>
        <p:spPr>
          <a:xfrm>
            <a:off x="3859213" y="4879975"/>
            <a:ext cx="850900" cy="723900"/>
          </a:xfrm>
          <a:prstGeom prst="mathMultiply">
            <a:avLst>
              <a:gd name="adj1" fmla="val 13226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6" name="TextBox 85"/>
          <p:cNvSpPr txBox="1">
            <a:spLocks noChangeArrowheads="1"/>
          </p:cNvSpPr>
          <p:nvPr/>
        </p:nvSpPr>
        <p:spPr bwMode="auto">
          <a:xfrm>
            <a:off x="3275013" y="5497513"/>
            <a:ext cx="21066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Time while going up</a:t>
            </a:r>
          </a:p>
        </p:txBody>
      </p:sp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5575300" y="5634038"/>
            <a:ext cx="31527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It took approximately 9.15s</a:t>
            </a:r>
          </a:p>
          <a:p>
            <a:r>
              <a:rPr lang="en-CA" sz="2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the missile to fall to 80m</a:t>
            </a:r>
          </a:p>
        </p:txBody>
      </p:sp>
      <p:sp>
        <p:nvSpPr>
          <p:cNvPr id="723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/>
              <a:t>© Copyright all rights reserved to Homework depot: </a:t>
            </a:r>
            <a:r>
              <a:rPr lang="en-US" sz="1000">
                <a:hlinkClick r:id="rId27"/>
              </a:rPr>
              <a:t>www.BCMath.ca</a:t>
            </a:r>
            <a:r>
              <a:rPr lang="en-US" sz="1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repeatCount="1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1.48148E-6 L 0.00105 0.40602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203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decel="5000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72222E-6 -4.07407E-6 L -4.72222E-6 0.04908 " pathEditMode="relative" rAng="0" ptsTypes="AA">
                                      <p:cBhvr>
                                        <p:cTn id="21" dur="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decel="5000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animMotion origin="layout" path="M -1.38889E-6 -4.07407E-6 L -1.38889E-6 0.04792 " pathEditMode="relative" rAng="0" ptsTypes="AA">
                                      <p:cBhvr>
                                        <p:cTn id="23" dur="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decel="5000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animMotion origin="layout" path="M 4.44444E-6 -4.07407E-6 L 4.44444E-6 0.04699 " pathEditMode="relative" rAng="0" ptsTypes="AA">
                                      <p:cBhvr>
                                        <p:cTn id="25" dur="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decel="50000" fill="hold" grpId="0" nodeType="withEffect">
                                  <p:stCondLst>
                                    <p:cond delay="3900"/>
                                  </p:stCondLst>
                                  <p:childTnLst>
                                    <p:animMotion origin="layout" path="M -3.33333E-6 -4.07407E-6 L -3.33333E-6 0.04676 " pathEditMode="relative" rAng="0" ptsTypes="AA">
                                      <p:cBhvr>
                                        <p:cTn id="27" dur="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decel="50000" fill="hold" grpId="0" nodeType="withEffect">
                                  <p:stCondLst>
                                    <p:cond delay="4900"/>
                                  </p:stCondLst>
                                  <p:childTnLst>
                                    <p:animMotion origin="layout" path="M -1.11111E-6 -4.07407E-6 L -1.11111E-6 0.04699 " pathEditMode="relative" rAng="0" ptsTypes="AA">
                                      <p:cBhvr>
                                        <p:cTn id="29" dur="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42" presetClass="path" presetSubtype="0" decel="50000" fill="hold" grpId="0" nodeType="withEffect">
                                  <p:stCondLst>
                                    <p:cond delay="5900"/>
                                  </p:stCondLst>
                                  <p:childTnLst>
                                    <p:animMotion origin="layout" path="M -0.00053 0.0007 L -0.00018 0.0463 " pathEditMode="relative" rAng="0" ptsTypes="AA">
                                      <p:cBhvr>
                                        <p:cTn id="31" dur="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2" presetClass="path" presetSubtype="0" decel="50000" fill="hold" grpId="0" nodeType="withEffect">
                                  <p:stCondLst>
                                    <p:cond delay="6900"/>
                                  </p:stCondLst>
                                  <p:childTnLst>
                                    <p:animMotion origin="layout" path="M -3.05556E-6 -4.07407E-6 L -3.05556E-6 0.04607 " pathEditMode="relative" rAng="0" ptsTypes="AA">
                                      <p:cBhvr>
                                        <p:cTn id="33" dur="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decel="50000" fill="hold" grpId="0" nodeType="withEffect">
                                  <p:stCondLst>
                                    <p:cond delay="7900"/>
                                  </p:stCondLst>
                                  <p:childTnLst>
                                    <p:animMotion origin="layout" path="M 2.77778E-6 -4.07407E-6 L 0.00052 0.04537 " pathEditMode="relative" rAng="0" ptsTypes="AA">
                                      <p:cBhvr>
                                        <p:cTn id="35" dur="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decel="50000" fill="hold" grpId="0" nodeType="withEffect">
                                  <p:stCondLst>
                                    <p:cond delay="8900"/>
                                  </p:stCondLst>
                                  <p:childTnLst>
                                    <p:animMotion origin="layout" path="M 5E-6 -4.07407E-6 L -0.00052 0.04514 " pathEditMode="relative" rAng="0" ptsTypes="AA">
                                      <p:cBhvr>
                                        <p:cTn id="37" dur="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decel="50000" fill="hold" grpId="0" nodeType="withEffect">
                                  <p:stCondLst>
                                    <p:cond delay="13800"/>
                                  </p:stCondLst>
                                  <p:childTnLst>
                                    <p:animMotion origin="layout" path="M 1.38889E-6 -1.37899E-6 L 0.00017 0.04396 " pathEditMode="relative" rAng="0" ptsTypes="AA">
                                      <p:cBhvr>
                                        <p:cTn id="39" dur="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2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4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0.11441 -0.26065 C 0.14357 -0.32963 0.20833 -0.41273 0.25312 -0.41273 C 0.30416 -0.41273 0.35642 -0.34445 0.38541 -0.27523 L 0.44618 -0.12917 " pathEditMode="relative" rAng="0" ptsTypes="FffFF">
                                      <p:cBhvr>
                                        <p:cTn id="41" dur="91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" y="-206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35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2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path" presetSubtype="0" decel="50000" fill="hold" grpId="0" nodeType="withEffect">
                                  <p:stCondLst>
                                    <p:cond delay="9900"/>
                                  </p:stCondLst>
                                  <p:childTnLst>
                                    <p:animMotion origin="layout" path="M -4.72222E-6 -4.07407E-6 L -4.72222E-6 0.04908 " pathEditMode="relative" rAng="0" ptsTypes="AA">
                                      <p:cBhvr>
                                        <p:cTn id="49" dur="5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decel="50000" fill="hold" grpId="0" nodeType="withEffect">
                                  <p:stCondLst>
                                    <p:cond delay="9900"/>
                                  </p:stCondLst>
                                  <p:childTnLst>
                                    <p:animMotion origin="layout" path="M -1.38889E-6 -4.07407E-6 L -1.38889E-6 0.04792 " pathEditMode="relative" rAng="0" ptsTypes="AA">
                                      <p:cBhvr>
                                        <p:cTn id="51" dur="5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decel="50000" fill="hold" grpId="0" nodeType="withEffect">
                                  <p:stCondLst>
                                    <p:cond delay="10900"/>
                                  </p:stCondLst>
                                  <p:childTnLst>
                                    <p:animMotion origin="layout" path="M 4.44444E-6 -4.07407E-6 L 4.44444E-6 0.04699 " pathEditMode="relative" rAng="0" ptsTypes="AA">
                                      <p:cBhvr>
                                        <p:cTn id="53" dur="5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42" presetClass="path" presetSubtype="0" decel="50000" fill="hold" grpId="0" nodeType="withEffect">
                                  <p:stCondLst>
                                    <p:cond delay="11900"/>
                                  </p:stCondLst>
                                  <p:childTnLst>
                                    <p:animMotion origin="layout" path="M -3.33333E-6 -4.07407E-6 L -3.33333E-6 0.04676 " pathEditMode="relative" rAng="0" ptsTypes="AA">
                                      <p:cBhvr>
                                        <p:cTn id="55" dur="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decel="50000" fill="hold" grpId="0" nodeType="withEffect">
                                  <p:stCondLst>
                                    <p:cond delay="12900"/>
                                  </p:stCondLst>
                                  <p:childTnLst>
                                    <p:animMotion origin="layout" path="M -1.11111E-6 -4.07407E-6 L -1.11111E-6 0.04699 " pathEditMode="relative" rAng="0" ptsTypes="AA">
                                      <p:cBhvr>
                                        <p:cTn id="57" dur="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8" presetClass="emph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animRot by="6720000">
                                      <p:cBhvr>
                                        <p:cTn id="59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55" presetClass="entr" presetSubtype="0" fill="hold" grpId="0" nodeType="withEffect">
                                  <p:stCondLst>
                                    <p:cond delay="89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5000" fill="hold" grpId="1" nodeType="withEffect">
                                  <p:stCondLst>
                                    <p:cond delay="9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2" nodeType="withEffect">
                                  <p:stCondLst>
                                    <p:cond delay="10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8" dur="3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2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grpId="0" nodeType="withEffect">
                                  <p:stCondLst>
                                    <p:cond delay="89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5" presetClass="emph" presetSubtype="0" repeatCount="5000" fill="hold" grpId="1" nodeType="withEffect">
                                  <p:stCondLst>
                                    <p:cond delay="9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7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2" nodeType="withEffect">
                                  <p:stCondLst>
                                    <p:cond delay="10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0" dur="3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1" nodeType="withEffect">
                                  <p:stCondLst>
                                    <p:cond delay="91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0.01805 -0.00833 L 0.60885 -0.15773 " pathEditMode="relative" rAng="0" ptsTypes="AA">
                                      <p:cBhvr>
                                        <p:cTn id="107" dur="3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5" y="-75"/>
                                    </p:animMotion>
                                  </p:childTnLst>
                                </p:cTn>
                              </p:par>
                              <p:par>
                                <p:cTn id="108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0.02656 -0.0118 L 0.04948 0.49583 " pathEditMode="relative" rAng="0" ptsTypes="AA">
                                      <p:cBhvr>
                                        <p:cTn id="109" dur="3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" y="254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0.01858 -0.02012 L 0.59966 -0.54163 " pathEditMode="relative" rAng="0" ptsTypes="AA">
                                      <p:cBhvr>
                                        <p:cTn id="111" dur="3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0" y="-261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1.11022E-16 3.7037E-7 L -0.64375 -0.14282 " pathEditMode="relative" rAng="0" ptsTypes="AA">
                                      <p:cBhvr>
                                        <p:cTn id="113" dur="3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2" y="-72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0.0191 -0.01203 L -0.20972 0.47988 " pathEditMode="relative" rAng="0" ptsTypes="AA">
                                      <p:cBhvr>
                                        <p:cTn id="115" dur="3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" y="246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0.02691 -0.00116 L -0.43525 0.49468 " pathEditMode="relative" rAng="0" ptsTypes="AA">
                                      <p:cBhvr>
                                        <p:cTn id="117" dur="3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" y="248"/>
                                    </p:animMotion>
                                  </p:childTnLst>
                                </p:cTn>
                              </p:par>
                              <p:par>
                                <p:cTn id="118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3.33333E-6 2.29417E-6 L 0.26389 0.49769 " pathEditMode="relative" rAng="0" ptsTypes="AA">
                                      <p:cBhvr>
                                        <p:cTn id="119" dur="3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" y="249"/>
                                    </p:animMotion>
                                  </p:childTnLst>
                                </p:cTn>
                              </p:par>
                              <p:par>
                                <p:cTn id="120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-3.61111E-6 -3.7037E-7 L 0.20591 -0.64792 " pathEditMode="relative" rAng="0" ptsTypes="AA">
                                      <p:cBhvr>
                                        <p:cTn id="121" dur="3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" y="-324"/>
                                    </p:animMotion>
                                  </p:childTnLst>
                                </p:cTn>
                              </p:par>
                              <p:par>
                                <p:cTn id="122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-3.33333E-6 -4.44444E-6 L -0.27222 -0.63865 " pathEditMode="relative" rAng="0" ptsTypes="AA">
                                      <p:cBhvr>
                                        <p:cTn id="123" dur="3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-319"/>
                                    </p:animMotion>
                                  </p:childTnLst>
                                </p:cTn>
                              </p:par>
                              <p:par>
                                <p:cTn id="124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0.01285 -0.00347 L 0.57309 0.20444 " pathEditMode="relative" rAng="0" ptsTypes="AA">
                                      <p:cBhvr>
                                        <p:cTn id="125" dur="3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0" y="104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0.00712 -0.01873 L 0.56024 -0.35175 " pathEditMode="relative" rAng="0" ptsTypes="AA">
                                      <p:cBhvr>
                                        <p:cTn id="127" dur="3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" y="-167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64" presetClass="path" presetSubtype="0" fill="hold" grpId="0" nodeType="withEffect">
                                  <p:stCondLst>
                                    <p:cond delay="9100"/>
                                  </p:stCondLst>
                                  <p:childTnLst>
                                    <p:animMotion origin="layout" path="M 3.61111E-6 -7.40741E-7 L -0.63733 -0.21551 " pathEditMode="relative" rAng="0" ptsTypes="AA">
                                      <p:cBhvr>
                                        <p:cTn id="129" dur="3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9" y="-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7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 nodeType="clickPar">
                      <p:stCondLst>
                        <p:cond delay="indefinite"/>
                      </p:stCondLst>
                      <p:childTnLst>
                        <p:par>
                          <p:cTn id="1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 nodeType="clickPar">
                      <p:stCondLst>
                        <p:cond delay="indefinite"/>
                      </p:stCondLst>
                      <p:childTnLst>
                        <p:par>
                          <p:cTn id="1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 nodeType="clickPar">
                      <p:stCondLst>
                        <p:cond delay="indefinite"/>
                      </p:stCondLst>
                      <p:childTnLst>
                        <p:par>
                          <p:cTn id="2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 nodeType="clickPar">
                      <p:stCondLst>
                        <p:cond delay="indefinite"/>
                      </p:stCondLst>
                      <p:childTnLst>
                        <p:par>
                          <p:cTn id="2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 nodeType="clickPar">
                      <p:stCondLst>
                        <p:cond delay="indefinite"/>
                      </p:stCondLst>
                      <p:childTnLst>
                        <p:par>
                          <p:cTn id="2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 nodeType="clickPar">
                      <p:stCondLst>
                        <p:cond delay="indefinite"/>
                      </p:stCondLst>
                      <p:childTnLst>
                        <p:par>
                          <p:cTn id="2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 nodeType="clickPar">
                      <p:stCondLst>
                        <p:cond delay="indefinite"/>
                      </p:stCondLst>
                      <p:childTnLst>
                        <p:par>
                          <p:cTn id="2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0" grpId="2" animBg="1"/>
      <p:bldP spid="19" grpId="0" animBg="1"/>
      <p:bldP spid="19" grpId="1" animBg="1"/>
      <p:bldP spid="19" grpId="2" animBg="1"/>
      <p:bldP spid="28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63" grpId="0" animBg="1"/>
      <p:bldP spid="63" grpId="1" animBg="1"/>
      <p:bldP spid="63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66" grpId="0" animBg="1"/>
      <p:bldP spid="66" grpId="1" animBg="1"/>
      <p:bldP spid="66" grpId="2" animBg="1"/>
      <p:bldP spid="67" grpId="0" animBg="1"/>
      <p:bldP spid="67" grpId="1" animBg="1"/>
      <p:bldP spid="67" grpId="2" animBg="1"/>
      <p:bldP spid="68" grpId="0" animBg="1"/>
      <p:bldP spid="68" grpId="1" animBg="1"/>
      <p:bldP spid="68" grpId="2" animBg="1"/>
      <p:bldP spid="69" grpId="0" animBg="1"/>
      <p:bldP spid="69" grpId="1" animBg="1"/>
      <p:bldP spid="69" grpId="2" animBg="1"/>
      <p:bldP spid="56" grpId="0" animBg="1"/>
      <p:bldP spid="56" grpId="1" animBg="1"/>
      <p:bldP spid="56" grpId="2" animBg="1"/>
      <p:bldP spid="56" grpId="3" animBg="1"/>
      <p:bldP spid="57" grpId="0" animBg="1"/>
      <p:bldP spid="57" grpId="1" animBg="1"/>
      <p:bldP spid="57" grpId="2" animBg="1"/>
      <p:bldP spid="57" grpId="3" animBg="1"/>
      <p:bldP spid="73" grpId="0"/>
      <p:bldP spid="77" grpId="0"/>
      <p:bldP spid="86" grpId="0"/>
      <p:bldP spid="8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III) Where does the QF come From?</a:t>
            </a:r>
          </a:p>
        </p:txBody>
      </p:sp>
      <p:sp>
        <p:nvSpPr>
          <p:cNvPr id="8208" name="Content Placeholder 2"/>
          <p:cNvSpPr>
            <a:spLocks noGrp="1"/>
          </p:cNvSpPr>
          <p:nvPr>
            <p:ph idx="1"/>
          </p:nvPr>
        </p:nvSpPr>
        <p:spPr>
          <a:xfrm>
            <a:off x="457200" y="1046163"/>
            <a:ext cx="8229600" cy="4525962"/>
          </a:xfrm>
        </p:spPr>
        <p:txBody>
          <a:bodyPr/>
          <a:lstStyle/>
          <a:p>
            <a:pPr eaLnBrk="1" hangingPunct="1"/>
            <a:r>
              <a:rPr lang="en-CA"/>
              <a:t>Take the equation:                               and</a:t>
            </a:r>
            <a:br>
              <a:rPr lang="en-CA"/>
            </a:br>
            <a:r>
              <a:rPr lang="en-CA"/>
              <a:t>Complete the Square.   Then  Isolate “x”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4071938" y="1046163"/>
          <a:ext cx="2428875" cy="49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4080" imgH="215640" progId="Equation.DSMT4">
                  <p:embed/>
                </p:oleObj>
              </mc:Choice>
              <mc:Fallback>
                <p:oleObj name="Equation" r:id="rId3" imgW="1054080" imgH="215640" progId="Equation.DSMT4">
                  <p:embed/>
                  <p:pic>
                    <p:nvPicPr>
                      <p:cNvPr id="81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1938" y="1046163"/>
                        <a:ext cx="2428875" cy="496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706438" y="2071688"/>
          <a:ext cx="23653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80800" imgH="304560" progId="Equation.DSMT4">
                  <p:embed/>
                </p:oleObj>
              </mc:Choice>
              <mc:Fallback>
                <p:oleObj name="Equation" r:id="rId5" imgW="1180800" imgH="304560" progId="Equation.DSMT4">
                  <p:embed/>
                  <p:pic>
                    <p:nvPicPr>
                      <p:cNvPr id="286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6438" y="2071688"/>
                        <a:ext cx="23653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00063" y="2773363"/>
          <a:ext cx="24923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44520" imgH="304560" progId="Equation.DSMT4">
                  <p:embed/>
                </p:oleObj>
              </mc:Choice>
              <mc:Fallback>
                <p:oleObj name="Equation" r:id="rId7" imgW="1244520" imgH="304560" progId="Equation.DSMT4">
                  <p:embed/>
                  <p:pic>
                    <p:nvPicPr>
                      <p:cNvPr id="286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2773363"/>
                        <a:ext cx="249237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357188" y="3419475"/>
          <a:ext cx="37830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209680" imgH="355320" progId="Equation.DSMT4">
                  <p:embed/>
                </p:oleObj>
              </mc:Choice>
              <mc:Fallback>
                <p:oleObj name="Equation" r:id="rId9" imgW="2209680" imgH="355320" progId="Equation.DSMT4">
                  <p:embed/>
                  <p:pic>
                    <p:nvPicPr>
                      <p:cNvPr id="286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3419475"/>
                        <a:ext cx="3783012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82588" y="4202113"/>
          <a:ext cx="32607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904760" imgH="317160" progId="Equation.DSMT4">
                  <p:embed/>
                </p:oleObj>
              </mc:Choice>
              <mc:Fallback>
                <p:oleObj name="Equation" r:id="rId11" imgW="1904760" imgH="317160" progId="Equation.DSMT4">
                  <p:embed/>
                  <p:pic>
                    <p:nvPicPr>
                      <p:cNvPr id="286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4202113"/>
                        <a:ext cx="32607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90525" y="5059363"/>
          <a:ext cx="31940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866600" imgH="317160" progId="Equation.DSMT4">
                  <p:embed/>
                </p:oleObj>
              </mc:Choice>
              <mc:Fallback>
                <p:oleObj name="Equation" r:id="rId13" imgW="1866600" imgH="317160" progId="Equation.DSMT4">
                  <p:embed/>
                  <p:pic>
                    <p:nvPicPr>
                      <p:cNvPr id="286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5059363"/>
                        <a:ext cx="319405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0" name="Object 8"/>
          <p:cNvGraphicFramePr>
            <a:graphicFrameLocks noChangeAspect="1"/>
          </p:cNvGraphicFramePr>
          <p:nvPr/>
        </p:nvGraphicFramePr>
        <p:xfrm>
          <a:off x="1049338" y="5916613"/>
          <a:ext cx="2522537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73120" imgH="291960" progId="Equation.DSMT4">
                  <p:embed/>
                </p:oleObj>
              </mc:Choice>
              <mc:Fallback>
                <p:oleObj name="Equation" r:id="rId15" imgW="1473120" imgH="291960" progId="Equation.DSMT4">
                  <p:embed/>
                  <p:pic>
                    <p:nvPicPr>
                      <p:cNvPr id="286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338" y="5916613"/>
                        <a:ext cx="2522537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1" name="Object 9"/>
          <p:cNvGraphicFramePr>
            <a:graphicFrameLocks noChangeAspect="1"/>
          </p:cNvGraphicFramePr>
          <p:nvPr/>
        </p:nvGraphicFramePr>
        <p:xfrm>
          <a:off x="4929188" y="2143125"/>
          <a:ext cx="2132012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244520" imgH="291960" progId="Equation.DSMT4">
                  <p:embed/>
                </p:oleObj>
              </mc:Choice>
              <mc:Fallback>
                <p:oleObj name="Equation" r:id="rId17" imgW="1244520" imgH="291960" progId="Equation.DSMT4">
                  <p:embed/>
                  <p:pic>
                    <p:nvPicPr>
                      <p:cNvPr id="286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188" y="2143125"/>
                        <a:ext cx="2132012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/>
          <p:cNvGraphicFramePr>
            <a:graphicFrameLocks noChangeAspect="1"/>
          </p:cNvGraphicFramePr>
          <p:nvPr/>
        </p:nvGraphicFramePr>
        <p:xfrm>
          <a:off x="5099050" y="2903538"/>
          <a:ext cx="2044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93760" imgH="304560" progId="Equation.DSMT4">
                  <p:embed/>
                </p:oleObj>
              </mc:Choice>
              <mc:Fallback>
                <p:oleObj name="Equation" r:id="rId19" imgW="1193760" imgH="304560" progId="Equation.DSMT4">
                  <p:embed/>
                  <p:pic>
                    <p:nvPicPr>
                      <p:cNvPr id="286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2903538"/>
                        <a:ext cx="20447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4" name="Object 11"/>
          <p:cNvGraphicFramePr>
            <a:graphicFrameLocks noChangeAspect="1"/>
          </p:cNvGraphicFramePr>
          <p:nvPr/>
        </p:nvGraphicFramePr>
        <p:xfrm>
          <a:off x="5060950" y="3571875"/>
          <a:ext cx="22415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307880" imgH="304560" progId="Equation.DSMT4">
                  <p:embed/>
                </p:oleObj>
              </mc:Choice>
              <mc:Fallback>
                <p:oleObj name="Equation" r:id="rId21" imgW="1307880" imgH="304560" progId="Equation.DSMT4">
                  <p:embed/>
                  <p:pic>
                    <p:nvPicPr>
                      <p:cNvPr id="2868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3571875"/>
                        <a:ext cx="224155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5" name="Object 12"/>
          <p:cNvGraphicFramePr>
            <a:graphicFrameLocks noChangeAspect="1"/>
          </p:cNvGraphicFramePr>
          <p:nvPr/>
        </p:nvGraphicFramePr>
        <p:xfrm>
          <a:off x="5929313" y="4286250"/>
          <a:ext cx="1979612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155600" imgH="330120" progId="Equation.DSMT4">
                  <p:embed/>
                </p:oleObj>
              </mc:Choice>
              <mc:Fallback>
                <p:oleObj name="Equation" r:id="rId23" imgW="1155600" imgH="330120" progId="Equation.DSMT4">
                  <p:embed/>
                  <p:pic>
                    <p:nvPicPr>
                      <p:cNvPr id="28685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9313" y="4286250"/>
                        <a:ext cx="1979612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6" name="Object 13"/>
          <p:cNvGraphicFramePr>
            <a:graphicFrameLocks noChangeAspect="1"/>
          </p:cNvGraphicFramePr>
          <p:nvPr/>
        </p:nvGraphicFramePr>
        <p:xfrm>
          <a:off x="5894388" y="5021263"/>
          <a:ext cx="1892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104840" imgH="291960" progId="Equation.DSMT4">
                  <p:embed/>
                </p:oleObj>
              </mc:Choice>
              <mc:Fallback>
                <p:oleObj name="Equation" r:id="rId25" imgW="1104840" imgH="291960" progId="Equation.DSMT4">
                  <p:embed/>
                  <p:pic>
                    <p:nvPicPr>
                      <p:cNvPr id="28686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4388" y="5021263"/>
                        <a:ext cx="18923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4"/>
          <p:cNvGraphicFramePr>
            <a:graphicFrameLocks noChangeAspect="1"/>
          </p:cNvGraphicFramePr>
          <p:nvPr/>
        </p:nvGraphicFramePr>
        <p:xfrm>
          <a:off x="4429125" y="5572125"/>
          <a:ext cx="37338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876240" imgH="291960" progId="Equation.DSMT4">
                  <p:embed/>
                </p:oleObj>
              </mc:Choice>
              <mc:Fallback>
                <p:oleObj name="Equation" r:id="rId27" imgW="876240" imgH="291960" progId="Equation.DSMT4">
                  <p:embed/>
                  <p:pic>
                    <p:nvPicPr>
                      <p:cNvPr id="28687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5572125"/>
                        <a:ext cx="37338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8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538" y="116632"/>
            <a:ext cx="7342187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00" y="274638"/>
            <a:ext cx="9144000" cy="639762"/>
          </a:xfrm>
        </p:spPr>
        <p:txBody>
          <a:bodyPr>
            <a:normAutofit/>
          </a:bodyPr>
          <a:lstStyle/>
          <a:p>
            <a:r>
              <a:rPr lang="en-CA" dirty="0" err="1"/>
              <a:t>i</a:t>
            </a:r>
            <a:r>
              <a:rPr lang="en-CA" dirty="0"/>
              <a:t>)Quadratic </a:t>
            </a:r>
            <a:r>
              <a:rPr lang="en-CA" dirty="0" err="1"/>
              <a:t>Func</a:t>
            </a:r>
            <a:r>
              <a:rPr lang="en-CA" dirty="0"/>
              <a:t>. in Standard Form: (A,B,C)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1920" y="1036320"/>
            <a:ext cx="8275320" cy="975360"/>
          </a:xfrm>
        </p:spPr>
        <p:txBody>
          <a:bodyPr/>
          <a:lstStyle/>
          <a:p>
            <a:r>
              <a:rPr lang="en-CA" dirty="0"/>
              <a:t>Most quadratic functions are written in standard form</a:t>
            </a:r>
          </a:p>
        </p:txBody>
      </p:sp>
      <p:graphicFrame>
        <p:nvGraphicFramePr>
          <p:cNvPr id="44034" name="Object 2"/>
          <p:cNvGraphicFramePr>
            <a:graphicFrameLocks noChangeAspect="1"/>
          </p:cNvGraphicFramePr>
          <p:nvPr/>
        </p:nvGraphicFramePr>
        <p:xfrm>
          <a:off x="2984500" y="1534160"/>
          <a:ext cx="2628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77900" imgH="228600" progId="Equation.DSMT4">
                  <p:embed/>
                </p:oleObj>
              </mc:Choice>
              <mc:Fallback>
                <p:oleObj name="Equation" r:id="rId3" imgW="977900" imgH="228600" progId="Equation.DSMT4">
                  <p:embed/>
                  <p:pic>
                    <p:nvPicPr>
                      <p:cNvPr id="440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4500" y="1534160"/>
                        <a:ext cx="2628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76200" y="2072640"/>
            <a:ext cx="8702040" cy="19659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know that it’s quadratic because the largest exponent of </a:t>
            </a:r>
            <a:r>
              <a:rPr kumimoji="0" lang="en-CA" sz="24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“x”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2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dirty="0"/>
              <a:t>The letters “a”, “b”, and “c” are coefficients [real numbers]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constant “c” is the Y-intercept because….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076216" y="5049483"/>
            <a:ext cx="3321024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>
            <a:off x="5370171" y="5049483"/>
            <a:ext cx="2733114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352567" y="4060060"/>
            <a:ext cx="2065373" cy="2150014"/>
            <a:chOff x="3100388" y="1106488"/>
            <a:chExt cx="3327400" cy="3743325"/>
          </a:xfrm>
        </p:grpSpPr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603045" y="3848060"/>
          <a:ext cx="2677558" cy="5715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66800" imgH="228600" progId="Equation.DSMT4">
                  <p:embed/>
                </p:oleObj>
              </mc:Choice>
              <mc:Fallback>
                <p:oleObj name="Equation" r:id="rId5" imgW="106680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3045" y="3848060"/>
                        <a:ext cx="2677558" cy="5715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/>
          <p:cNvSpPr/>
          <p:nvPr/>
        </p:nvSpPr>
        <p:spPr>
          <a:xfrm>
            <a:off x="6675120" y="5913120"/>
            <a:ext cx="121920" cy="12192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61620" y="5821680"/>
            <a:ext cx="29235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b="0" dirty="0">
                <a:solidFill>
                  <a:srgbClr val="FF0000"/>
                </a:solidFill>
              </a:rPr>
              <a:t>At th</a:t>
            </a:r>
            <a:r>
              <a:rPr lang="en-CA" sz="2400" dirty="0">
                <a:solidFill>
                  <a:srgbClr val="FF0000"/>
                </a:solidFill>
              </a:rPr>
              <a:t>e Y-intercept,</a:t>
            </a:r>
            <a:br>
              <a:rPr lang="en-CA" sz="2400" dirty="0">
                <a:solidFill>
                  <a:srgbClr val="FF0000"/>
                </a:solidFill>
              </a:rPr>
            </a:br>
            <a:r>
              <a:rPr lang="en-CA" sz="2400" dirty="0">
                <a:solidFill>
                  <a:srgbClr val="FF0000"/>
                </a:solidFill>
              </a:rPr>
              <a:t>the x-value is zero</a:t>
            </a:r>
            <a:endParaRPr lang="en-CA" sz="2400" b="0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822759" y="5771911"/>
          <a:ext cx="827722" cy="568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280" imgH="253800" progId="Equation.DSMT4">
                  <p:embed/>
                </p:oleObj>
              </mc:Choice>
              <mc:Fallback>
                <p:oleObj name="Equation" r:id="rId7" imgW="368280" imgH="2538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2759" y="5771911"/>
                        <a:ext cx="827722" cy="5688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633220" y="4348480"/>
          <a:ext cx="34718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84200" imgH="279360" progId="Equation.DSMT4">
                  <p:embed/>
                </p:oleObj>
              </mc:Choice>
              <mc:Fallback>
                <p:oleObj name="Equation" r:id="rId9" imgW="1384200" imgH="27936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220" y="4348480"/>
                        <a:ext cx="3471863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1630680" y="5020628"/>
          <a:ext cx="2803525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17440" imgH="253800" progId="Equation.DSMT4">
                  <p:embed/>
                </p:oleObj>
              </mc:Choice>
              <mc:Fallback>
                <p:oleObj name="Equation" r:id="rId11" imgW="1117440" imgH="2538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680" y="5020628"/>
                        <a:ext cx="2803525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1629093" y="5070475"/>
          <a:ext cx="13382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33160" imgH="203040" progId="Equation.DSMT4">
                  <p:embed/>
                </p:oleObj>
              </mc:Choice>
              <mc:Fallback>
                <p:oleObj name="Equation" r:id="rId13" imgW="53316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9093" y="5070475"/>
                        <a:ext cx="1338262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6821805" y="5772150"/>
          <a:ext cx="1196975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533160" imgH="253800" progId="Equation.DSMT4">
                  <p:embed/>
                </p:oleObj>
              </mc:Choice>
              <mc:Fallback>
                <p:oleObj name="Equation" r:id="rId15" imgW="533160" imgH="25380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21805" y="5772150"/>
                        <a:ext cx="1196975" cy="568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3294380" y="5813643"/>
            <a:ext cx="292354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2400" b="0" dirty="0">
                <a:solidFill>
                  <a:srgbClr val="FF0000"/>
                </a:solidFill>
              </a:rPr>
              <a:t>Plug “x” in and solve for “y”</a:t>
            </a:r>
            <a:endParaRPr lang="en-CA" sz="2400" b="0" dirty="0"/>
          </a:p>
        </p:txBody>
      </p:sp>
      <p:sp>
        <p:nvSpPr>
          <p:cNvPr id="113" name="Rectangle 112"/>
          <p:cNvSpPr/>
          <p:nvPr/>
        </p:nvSpPr>
        <p:spPr>
          <a:xfrm>
            <a:off x="45720" y="3703320"/>
            <a:ext cx="8778240" cy="3139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33</a:t>
            </a: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60960" y="3733800"/>
            <a:ext cx="8702040" cy="2941320"/>
          </a:xfrm>
          <a:prstGeom prst="rect">
            <a:avLst/>
          </a:prstGeom>
          <a:noFill/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n-CA" sz="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“x” is equal to zero, then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CA" sz="2400" b="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 = c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baseline="0" dirty="0"/>
              <a:t>The coefficient</a:t>
            </a:r>
            <a:r>
              <a:rPr lang="en-CA" sz="2400" dirty="0"/>
              <a:t> “a” indicates which way the graph opens</a:t>
            </a:r>
            <a:endParaRPr kumimoji="0" lang="en-CA" sz="24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3" name="Group 18"/>
          <p:cNvGrpSpPr>
            <a:grpSpLocks noChangeAspect="1"/>
          </p:cNvGrpSpPr>
          <p:nvPr/>
        </p:nvGrpSpPr>
        <p:grpSpPr bwMode="auto">
          <a:xfrm>
            <a:off x="392748" y="4932363"/>
            <a:ext cx="2397125" cy="1301750"/>
            <a:chOff x="113" y="3395"/>
            <a:chExt cx="1510" cy="820"/>
          </a:xfrm>
        </p:grpSpPr>
        <p:sp>
          <p:nvSpPr>
            <p:cNvPr id="24" name="AutoShape 17"/>
            <p:cNvSpPr>
              <a:spLocks noChangeAspect="1" noChangeArrowheads="1" noTextEdit="1"/>
            </p:cNvSpPr>
            <p:nvPr/>
          </p:nvSpPr>
          <p:spPr bwMode="auto">
            <a:xfrm>
              <a:off x="113" y="3395"/>
              <a:ext cx="1510" cy="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5" name="Rectangle 19"/>
            <p:cNvSpPr>
              <a:spLocks noChangeArrowheads="1"/>
            </p:cNvSpPr>
            <p:nvPr/>
          </p:nvSpPr>
          <p:spPr bwMode="auto">
            <a:xfrm>
              <a:off x="114" y="3396"/>
              <a:ext cx="1509" cy="819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>
              <a:off x="115" y="4073"/>
              <a:ext cx="1506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>
              <a:off x="115" y="4075"/>
              <a:ext cx="1506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>
              <a:off x="115" y="4076"/>
              <a:ext cx="1506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29" name="Line 23"/>
            <p:cNvSpPr>
              <a:spLocks noChangeShapeType="1"/>
            </p:cNvSpPr>
            <p:nvPr/>
          </p:nvSpPr>
          <p:spPr bwMode="auto">
            <a:xfrm>
              <a:off x="115" y="4078"/>
              <a:ext cx="1506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0" name="Rectangle 24"/>
            <p:cNvSpPr>
              <a:spLocks noChangeArrowheads="1"/>
            </p:cNvSpPr>
            <p:nvPr/>
          </p:nvSpPr>
          <p:spPr bwMode="auto">
            <a:xfrm>
              <a:off x="1590" y="4019"/>
              <a:ext cx="27" cy="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Freeform 25"/>
            <p:cNvSpPr>
              <a:spLocks/>
            </p:cNvSpPr>
            <p:nvPr/>
          </p:nvSpPr>
          <p:spPr bwMode="auto">
            <a:xfrm>
              <a:off x="1606" y="4060"/>
              <a:ext cx="13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16"/>
                </a:cxn>
                <a:cxn ang="0">
                  <a:pos x="0" y="33"/>
                </a:cxn>
                <a:cxn ang="0">
                  <a:pos x="0" y="0"/>
                </a:cxn>
              </a:cxnLst>
              <a:rect l="0" t="0" r="r" b="b"/>
              <a:pathLst>
                <a:path w="13" h="33">
                  <a:moveTo>
                    <a:pt x="0" y="0"/>
                  </a:moveTo>
                  <a:lnTo>
                    <a:pt x="13" y="16"/>
                  </a:lnTo>
                  <a:lnTo>
                    <a:pt x="0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2" name="Line 26"/>
            <p:cNvSpPr>
              <a:spLocks noChangeShapeType="1"/>
            </p:cNvSpPr>
            <p:nvPr/>
          </p:nvSpPr>
          <p:spPr bwMode="auto">
            <a:xfrm flipV="1">
              <a:off x="414" y="3398"/>
              <a:ext cx="1" cy="81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3" name="Line 27"/>
            <p:cNvSpPr>
              <a:spLocks noChangeShapeType="1"/>
            </p:cNvSpPr>
            <p:nvPr/>
          </p:nvSpPr>
          <p:spPr bwMode="auto">
            <a:xfrm flipV="1">
              <a:off x="415" y="3398"/>
              <a:ext cx="1" cy="81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4" name="Line 28"/>
            <p:cNvSpPr>
              <a:spLocks noChangeShapeType="1"/>
            </p:cNvSpPr>
            <p:nvPr/>
          </p:nvSpPr>
          <p:spPr bwMode="auto">
            <a:xfrm flipV="1">
              <a:off x="416" y="3398"/>
              <a:ext cx="1" cy="81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5" name="Line 29"/>
            <p:cNvSpPr>
              <a:spLocks noChangeShapeType="1"/>
            </p:cNvSpPr>
            <p:nvPr/>
          </p:nvSpPr>
          <p:spPr bwMode="auto">
            <a:xfrm flipV="1">
              <a:off x="417" y="3398"/>
              <a:ext cx="1" cy="81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6" name="Rectangle 30"/>
            <p:cNvSpPr>
              <a:spLocks noChangeArrowheads="1"/>
            </p:cNvSpPr>
            <p:nvPr/>
          </p:nvSpPr>
          <p:spPr bwMode="auto">
            <a:xfrm>
              <a:off x="433" y="3394"/>
              <a:ext cx="27" cy="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Freeform 31"/>
            <p:cNvSpPr>
              <a:spLocks/>
            </p:cNvSpPr>
            <p:nvPr/>
          </p:nvSpPr>
          <p:spPr bwMode="auto">
            <a:xfrm>
              <a:off x="403" y="3398"/>
              <a:ext cx="26" cy="16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13" y="0"/>
                </a:cxn>
                <a:cxn ang="0">
                  <a:pos x="26" y="16"/>
                </a:cxn>
                <a:cxn ang="0">
                  <a:pos x="0" y="16"/>
                </a:cxn>
              </a:cxnLst>
              <a:rect l="0" t="0" r="r" b="b"/>
              <a:pathLst>
                <a:path w="26" h="16">
                  <a:moveTo>
                    <a:pt x="0" y="16"/>
                  </a:moveTo>
                  <a:lnTo>
                    <a:pt x="13" y="0"/>
                  </a:lnTo>
                  <a:lnTo>
                    <a:pt x="26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8" name="Rectangle 32"/>
            <p:cNvSpPr>
              <a:spLocks noChangeArrowheads="1"/>
            </p:cNvSpPr>
            <p:nvPr/>
          </p:nvSpPr>
          <p:spPr bwMode="auto">
            <a:xfrm>
              <a:off x="114" y="3396"/>
              <a:ext cx="1509" cy="819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39" name="Line 33"/>
            <p:cNvSpPr>
              <a:spLocks noChangeShapeType="1"/>
            </p:cNvSpPr>
            <p:nvPr/>
          </p:nvSpPr>
          <p:spPr bwMode="auto">
            <a:xfrm>
              <a:off x="266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0" name="Rectangle 34"/>
            <p:cNvSpPr>
              <a:spLocks noChangeArrowheads="1"/>
            </p:cNvSpPr>
            <p:nvPr/>
          </p:nvSpPr>
          <p:spPr bwMode="auto">
            <a:xfrm>
              <a:off x="251" y="4087"/>
              <a:ext cx="46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Rectangle 35"/>
            <p:cNvSpPr>
              <a:spLocks noChangeArrowheads="1"/>
            </p:cNvSpPr>
            <p:nvPr/>
          </p:nvSpPr>
          <p:spPr bwMode="auto">
            <a:xfrm>
              <a:off x="421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Line 36"/>
            <p:cNvSpPr>
              <a:spLocks noChangeShapeType="1"/>
            </p:cNvSpPr>
            <p:nvPr/>
          </p:nvSpPr>
          <p:spPr bwMode="auto">
            <a:xfrm>
              <a:off x="567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3" name="Rectangle 37"/>
            <p:cNvSpPr>
              <a:spLocks noChangeArrowheads="1"/>
            </p:cNvSpPr>
            <p:nvPr/>
          </p:nvSpPr>
          <p:spPr bwMode="auto">
            <a:xfrm>
              <a:off x="568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Line 38"/>
            <p:cNvSpPr>
              <a:spLocks noChangeShapeType="1"/>
            </p:cNvSpPr>
            <p:nvPr/>
          </p:nvSpPr>
          <p:spPr bwMode="auto">
            <a:xfrm>
              <a:off x="717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5" name="Rectangle 39"/>
            <p:cNvSpPr>
              <a:spLocks noChangeArrowheads="1"/>
            </p:cNvSpPr>
            <p:nvPr/>
          </p:nvSpPr>
          <p:spPr bwMode="auto">
            <a:xfrm>
              <a:off x="718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Line 40"/>
            <p:cNvSpPr>
              <a:spLocks noChangeShapeType="1"/>
            </p:cNvSpPr>
            <p:nvPr/>
          </p:nvSpPr>
          <p:spPr bwMode="auto">
            <a:xfrm>
              <a:off x="868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7" name="Rectangle 41"/>
            <p:cNvSpPr>
              <a:spLocks noChangeArrowheads="1"/>
            </p:cNvSpPr>
            <p:nvPr/>
          </p:nvSpPr>
          <p:spPr bwMode="auto">
            <a:xfrm>
              <a:off x="869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Line 42"/>
            <p:cNvSpPr>
              <a:spLocks noChangeShapeType="1"/>
            </p:cNvSpPr>
            <p:nvPr/>
          </p:nvSpPr>
          <p:spPr bwMode="auto">
            <a:xfrm>
              <a:off x="1019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49" name="Rectangle 43"/>
            <p:cNvSpPr>
              <a:spLocks noChangeArrowheads="1"/>
            </p:cNvSpPr>
            <p:nvPr/>
          </p:nvSpPr>
          <p:spPr bwMode="auto">
            <a:xfrm>
              <a:off x="1020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44"/>
            <p:cNvSpPr>
              <a:spLocks noChangeShapeType="1"/>
            </p:cNvSpPr>
            <p:nvPr/>
          </p:nvSpPr>
          <p:spPr bwMode="auto">
            <a:xfrm>
              <a:off x="1169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1" name="Rectangle 45"/>
            <p:cNvSpPr>
              <a:spLocks noChangeArrowheads="1"/>
            </p:cNvSpPr>
            <p:nvPr/>
          </p:nvSpPr>
          <p:spPr bwMode="auto">
            <a:xfrm>
              <a:off x="1170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46"/>
            <p:cNvSpPr>
              <a:spLocks noChangeShapeType="1"/>
            </p:cNvSpPr>
            <p:nvPr/>
          </p:nvSpPr>
          <p:spPr bwMode="auto">
            <a:xfrm>
              <a:off x="1320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3" name="Rectangle 47"/>
            <p:cNvSpPr>
              <a:spLocks noChangeArrowheads="1"/>
            </p:cNvSpPr>
            <p:nvPr/>
          </p:nvSpPr>
          <p:spPr bwMode="auto">
            <a:xfrm>
              <a:off x="1321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48"/>
            <p:cNvSpPr>
              <a:spLocks noChangeShapeType="1"/>
            </p:cNvSpPr>
            <p:nvPr/>
          </p:nvSpPr>
          <p:spPr bwMode="auto">
            <a:xfrm>
              <a:off x="1470" y="4068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5" name="Rectangle 49"/>
            <p:cNvSpPr>
              <a:spLocks noChangeArrowheads="1"/>
            </p:cNvSpPr>
            <p:nvPr/>
          </p:nvSpPr>
          <p:spPr bwMode="auto">
            <a:xfrm>
              <a:off x="1471" y="4087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0"/>
            <p:cNvSpPr>
              <a:spLocks noChangeArrowheads="1"/>
            </p:cNvSpPr>
            <p:nvPr/>
          </p:nvSpPr>
          <p:spPr bwMode="auto">
            <a:xfrm>
              <a:off x="393" y="3922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Line 51"/>
            <p:cNvSpPr>
              <a:spLocks noChangeShapeType="1"/>
            </p:cNvSpPr>
            <p:nvPr/>
          </p:nvSpPr>
          <p:spPr bwMode="auto">
            <a:xfrm>
              <a:off x="409" y="3941"/>
              <a:ext cx="15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58" name="Rectangle 52"/>
            <p:cNvSpPr>
              <a:spLocks noChangeArrowheads="1"/>
            </p:cNvSpPr>
            <p:nvPr/>
          </p:nvSpPr>
          <p:spPr bwMode="auto">
            <a:xfrm>
              <a:off x="393" y="3786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53"/>
            <p:cNvSpPr>
              <a:spLocks noChangeShapeType="1"/>
            </p:cNvSpPr>
            <p:nvPr/>
          </p:nvSpPr>
          <p:spPr bwMode="auto">
            <a:xfrm>
              <a:off x="409" y="3805"/>
              <a:ext cx="15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0" name="Rectangle 54"/>
            <p:cNvSpPr>
              <a:spLocks noChangeArrowheads="1"/>
            </p:cNvSpPr>
            <p:nvPr/>
          </p:nvSpPr>
          <p:spPr bwMode="auto">
            <a:xfrm>
              <a:off x="393" y="3650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Line 55"/>
            <p:cNvSpPr>
              <a:spLocks noChangeShapeType="1"/>
            </p:cNvSpPr>
            <p:nvPr/>
          </p:nvSpPr>
          <p:spPr bwMode="auto">
            <a:xfrm>
              <a:off x="409" y="3669"/>
              <a:ext cx="15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93" y="3514"/>
              <a:ext cx="31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Line 57"/>
            <p:cNvSpPr>
              <a:spLocks noChangeShapeType="1"/>
            </p:cNvSpPr>
            <p:nvPr/>
          </p:nvSpPr>
          <p:spPr bwMode="auto">
            <a:xfrm>
              <a:off x="409" y="3534"/>
              <a:ext cx="15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4" name="Line 58"/>
            <p:cNvSpPr>
              <a:spLocks noChangeShapeType="1"/>
            </p:cNvSpPr>
            <p:nvPr/>
          </p:nvSpPr>
          <p:spPr bwMode="auto">
            <a:xfrm flipH="1" flipV="1">
              <a:off x="567" y="3398"/>
              <a:ext cx="1" cy="4"/>
            </a:xfrm>
            <a:prstGeom prst="line">
              <a:avLst/>
            </a:prstGeom>
            <a:noFill/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5" name="Freeform 59"/>
            <p:cNvSpPr>
              <a:spLocks/>
            </p:cNvSpPr>
            <p:nvPr/>
          </p:nvSpPr>
          <p:spPr bwMode="auto">
            <a:xfrm>
              <a:off x="568" y="3395"/>
              <a:ext cx="602" cy="546"/>
            </a:xfrm>
            <a:custGeom>
              <a:avLst/>
              <a:gdLst/>
              <a:ahLst/>
              <a:cxnLst>
                <a:cxn ang="0">
                  <a:pos x="8" y="28"/>
                </a:cxn>
                <a:cxn ang="0">
                  <a:pos x="18" y="55"/>
                </a:cxn>
                <a:cxn ang="0">
                  <a:pos x="28" y="81"/>
                </a:cxn>
                <a:cxn ang="0">
                  <a:pos x="38" y="106"/>
                </a:cxn>
                <a:cxn ang="0">
                  <a:pos x="48" y="130"/>
                </a:cxn>
                <a:cxn ang="0">
                  <a:pos x="58" y="153"/>
                </a:cxn>
                <a:cxn ang="0">
                  <a:pos x="68" y="175"/>
                </a:cxn>
                <a:cxn ang="0">
                  <a:pos x="78" y="195"/>
                </a:cxn>
                <a:cxn ang="0">
                  <a:pos x="88" y="214"/>
                </a:cxn>
                <a:cxn ang="0">
                  <a:pos x="98" y="232"/>
                </a:cxn>
                <a:cxn ang="0">
                  <a:pos x="108" y="250"/>
                </a:cxn>
                <a:cxn ang="0">
                  <a:pos x="118" y="265"/>
                </a:cxn>
                <a:cxn ang="0">
                  <a:pos x="128" y="280"/>
                </a:cxn>
                <a:cxn ang="0">
                  <a:pos x="138" y="294"/>
                </a:cxn>
                <a:cxn ang="0">
                  <a:pos x="148" y="307"/>
                </a:cxn>
                <a:cxn ang="0">
                  <a:pos x="158" y="318"/>
                </a:cxn>
                <a:cxn ang="0">
                  <a:pos x="168" y="328"/>
                </a:cxn>
                <a:cxn ang="0">
                  <a:pos x="178" y="337"/>
                </a:cxn>
                <a:cxn ang="0">
                  <a:pos x="188" y="345"/>
                </a:cxn>
                <a:cxn ang="0">
                  <a:pos x="198" y="352"/>
                </a:cxn>
                <a:cxn ang="0">
                  <a:pos x="208" y="358"/>
                </a:cxn>
                <a:cxn ang="0">
                  <a:pos x="218" y="363"/>
                </a:cxn>
                <a:cxn ang="0">
                  <a:pos x="228" y="366"/>
                </a:cxn>
                <a:cxn ang="0">
                  <a:pos x="238" y="369"/>
                </a:cxn>
                <a:cxn ang="0">
                  <a:pos x="248" y="370"/>
                </a:cxn>
                <a:cxn ang="0">
                  <a:pos x="258" y="370"/>
                </a:cxn>
                <a:cxn ang="0">
                  <a:pos x="268" y="369"/>
                </a:cxn>
                <a:cxn ang="0">
                  <a:pos x="278" y="367"/>
                </a:cxn>
                <a:cxn ang="0">
                  <a:pos x="288" y="363"/>
                </a:cxn>
                <a:cxn ang="0">
                  <a:pos x="298" y="359"/>
                </a:cxn>
                <a:cxn ang="0">
                  <a:pos x="308" y="354"/>
                </a:cxn>
                <a:cxn ang="0">
                  <a:pos x="318" y="347"/>
                </a:cxn>
                <a:cxn ang="0">
                  <a:pos x="328" y="339"/>
                </a:cxn>
                <a:cxn ang="0">
                  <a:pos x="338" y="330"/>
                </a:cxn>
                <a:cxn ang="0">
                  <a:pos x="348" y="320"/>
                </a:cxn>
                <a:cxn ang="0">
                  <a:pos x="358" y="309"/>
                </a:cxn>
                <a:cxn ang="0">
                  <a:pos x="368" y="297"/>
                </a:cxn>
                <a:cxn ang="0">
                  <a:pos x="378" y="283"/>
                </a:cxn>
                <a:cxn ang="0">
                  <a:pos x="388" y="269"/>
                </a:cxn>
                <a:cxn ang="0">
                  <a:pos x="398" y="253"/>
                </a:cxn>
                <a:cxn ang="0">
                  <a:pos x="408" y="236"/>
                </a:cxn>
                <a:cxn ang="0">
                  <a:pos x="418" y="218"/>
                </a:cxn>
                <a:cxn ang="0">
                  <a:pos x="428" y="199"/>
                </a:cxn>
                <a:cxn ang="0">
                  <a:pos x="438" y="179"/>
                </a:cxn>
                <a:cxn ang="0">
                  <a:pos x="448" y="157"/>
                </a:cxn>
                <a:cxn ang="0">
                  <a:pos x="458" y="135"/>
                </a:cxn>
                <a:cxn ang="0">
                  <a:pos x="468" y="111"/>
                </a:cxn>
                <a:cxn ang="0">
                  <a:pos x="478" y="86"/>
                </a:cxn>
                <a:cxn ang="0">
                  <a:pos x="488" y="61"/>
                </a:cxn>
                <a:cxn ang="0">
                  <a:pos x="498" y="34"/>
                </a:cxn>
                <a:cxn ang="0">
                  <a:pos x="508" y="5"/>
                </a:cxn>
              </a:cxnLst>
              <a:rect l="0" t="0" r="r" b="b"/>
              <a:pathLst>
                <a:path w="510" h="370">
                  <a:moveTo>
                    <a:pt x="0" y="5"/>
                  </a:moveTo>
                  <a:lnTo>
                    <a:pt x="2" y="11"/>
                  </a:lnTo>
                  <a:lnTo>
                    <a:pt x="4" y="17"/>
                  </a:lnTo>
                  <a:lnTo>
                    <a:pt x="6" y="22"/>
                  </a:lnTo>
                  <a:lnTo>
                    <a:pt x="8" y="28"/>
                  </a:lnTo>
                  <a:lnTo>
                    <a:pt x="10" y="34"/>
                  </a:lnTo>
                  <a:lnTo>
                    <a:pt x="12" y="39"/>
                  </a:lnTo>
                  <a:lnTo>
                    <a:pt x="14" y="45"/>
                  </a:lnTo>
                  <a:lnTo>
                    <a:pt x="16" y="50"/>
                  </a:lnTo>
                  <a:lnTo>
                    <a:pt x="18" y="55"/>
                  </a:lnTo>
                  <a:lnTo>
                    <a:pt x="20" y="61"/>
                  </a:lnTo>
                  <a:lnTo>
                    <a:pt x="22" y="66"/>
                  </a:lnTo>
                  <a:lnTo>
                    <a:pt x="24" y="71"/>
                  </a:lnTo>
                  <a:lnTo>
                    <a:pt x="26" y="76"/>
                  </a:lnTo>
                  <a:lnTo>
                    <a:pt x="28" y="81"/>
                  </a:lnTo>
                  <a:lnTo>
                    <a:pt x="30" y="86"/>
                  </a:lnTo>
                  <a:lnTo>
                    <a:pt x="32" y="92"/>
                  </a:lnTo>
                  <a:lnTo>
                    <a:pt x="34" y="97"/>
                  </a:lnTo>
                  <a:lnTo>
                    <a:pt x="36" y="101"/>
                  </a:lnTo>
                  <a:lnTo>
                    <a:pt x="38" y="106"/>
                  </a:lnTo>
                  <a:lnTo>
                    <a:pt x="40" y="111"/>
                  </a:lnTo>
                  <a:lnTo>
                    <a:pt x="42" y="116"/>
                  </a:lnTo>
                  <a:lnTo>
                    <a:pt x="44" y="121"/>
                  </a:lnTo>
                  <a:lnTo>
                    <a:pt x="46" y="126"/>
                  </a:lnTo>
                  <a:lnTo>
                    <a:pt x="48" y="130"/>
                  </a:lnTo>
                  <a:lnTo>
                    <a:pt x="50" y="135"/>
                  </a:lnTo>
                  <a:lnTo>
                    <a:pt x="52" y="139"/>
                  </a:lnTo>
                  <a:lnTo>
                    <a:pt x="54" y="144"/>
                  </a:lnTo>
                  <a:lnTo>
                    <a:pt x="56" y="148"/>
                  </a:lnTo>
                  <a:lnTo>
                    <a:pt x="58" y="153"/>
                  </a:lnTo>
                  <a:lnTo>
                    <a:pt x="60" y="157"/>
                  </a:lnTo>
                  <a:lnTo>
                    <a:pt x="62" y="162"/>
                  </a:lnTo>
                  <a:lnTo>
                    <a:pt x="64" y="166"/>
                  </a:lnTo>
                  <a:lnTo>
                    <a:pt x="66" y="170"/>
                  </a:lnTo>
                  <a:lnTo>
                    <a:pt x="68" y="175"/>
                  </a:lnTo>
                  <a:lnTo>
                    <a:pt x="70" y="179"/>
                  </a:lnTo>
                  <a:lnTo>
                    <a:pt x="72" y="183"/>
                  </a:lnTo>
                  <a:lnTo>
                    <a:pt x="74" y="187"/>
                  </a:lnTo>
                  <a:lnTo>
                    <a:pt x="76" y="191"/>
                  </a:lnTo>
                  <a:lnTo>
                    <a:pt x="78" y="195"/>
                  </a:lnTo>
                  <a:lnTo>
                    <a:pt x="80" y="199"/>
                  </a:lnTo>
                  <a:lnTo>
                    <a:pt x="82" y="203"/>
                  </a:lnTo>
                  <a:lnTo>
                    <a:pt x="84" y="207"/>
                  </a:lnTo>
                  <a:lnTo>
                    <a:pt x="86" y="211"/>
                  </a:lnTo>
                  <a:lnTo>
                    <a:pt x="88" y="214"/>
                  </a:lnTo>
                  <a:lnTo>
                    <a:pt x="90" y="218"/>
                  </a:lnTo>
                  <a:lnTo>
                    <a:pt x="92" y="222"/>
                  </a:lnTo>
                  <a:lnTo>
                    <a:pt x="94" y="225"/>
                  </a:lnTo>
                  <a:lnTo>
                    <a:pt x="96" y="229"/>
                  </a:lnTo>
                  <a:lnTo>
                    <a:pt x="98" y="232"/>
                  </a:lnTo>
                  <a:lnTo>
                    <a:pt x="100" y="236"/>
                  </a:lnTo>
                  <a:lnTo>
                    <a:pt x="102" y="239"/>
                  </a:lnTo>
                  <a:lnTo>
                    <a:pt x="104" y="243"/>
                  </a:lnTo>
                  <a:lnTo>
                    <a:pt x="106" y="246"/>
                  </a:lnTo>
                  <a:lnTo>
                    <a:pt x="108" y="250"/>
                  </a:lnTo>
                  <a:lnTo>
                    <a:pt x="110" y="253"/>
                  </a:lnTo>
                  <a:lnTo>
                    <a:pt x="112" y="256"/>
                  </a:lnTo>
                  <a:lnTo>
                    <a:pt x="114" y="259"/>
                  </a:lnTo>
                  <a:lnTo>
                    <a:pt x="116" y="262"/>
                  </a:lnTo>
                  <a:lnTo>
                    <a:pt x="118" y="265"/>
                  </a:lnTo>
                  <a:lnTo>
                    <a:pt x="120" y="269"/>
                  </a:lnTo>
                  <a:lnTo>
                    <a:pt x="122" y="272"/>
                  </a:lnTo>
                  <a:lnTo>
                    <a:pt x="124" y="275"/>
                  </a:lnTo>
                  <a:lnTo>
                    <a:pt x="126" y="277"/>
                  </a:lnTo>
                  <a:lnTo>
                    <a:pt x="128" y="280"/>
                  </a:lnTo>
                  <a:lnTo>
                    <a:pt x="130" y="283"/>
                  </a:lnTo>
                  <a:lnTo>
                    <a:pt x="132" y="286"/>
                  </a:lnTo>
                  <a:lnTo>
                    <a:pt x="134" y="289"/>
                  </a:lnTo>
                  <a:lnTo>
                    <a:pt x="136" y="291"/>
                  </a:lnTo>
                  <a:lnTo>
                    <a:pt x="138" y="294"/>
                  </a:lnTo>
                  <a:lnTo>
                    <a:pt x="140" y="297"/>
                  </a:lnTo>
                  <a:lnTo>
                    <a:pt x="142" y="299"/>
                  </a:lnTo>
                  <a:lnTo>
                    <a:pt x="144" y="302"/>
                  </a:lnTo>
                  <a:lnTo>
                    <a:pt x="146" y="304"/>
                  </a:lnTo>
                  <a:lnTo>
                    <a:pt x="148" y="307"/>
                  </a:lnTo>
                  <a:lnTo>
                    <a:pt x="150" y="309"/>
                  </a:lnTo>
                  <a:lnTo>
                    <a:pt x="152" y="311"/>
                  </a:lnTo>
                  <a:lnTo>
                    <a:pt x="154" y="313"/>
                  </a:lnTo>
                  <a:lnTo>
                    <a:pt x="156" y="316"/>
                  </a:lnTo>
                  <a:lnTo>
                    <a:pt x="158" y="318"/>
                  </a:lnTo>
                  <a:lnTo>
                    <a:pt x="160" y="320"/>
                  </a:lnTo>
                  <a:lnTo>
                    <a:pt x="162" y="322"/>
                  </a:lnTo>
                  <a:lnTo>
                    <a:pt x="164" y="324"/>
                  </a:lnTo>
                  <a:lnTo>
                    <a:pt x="166" y="326"/>
                  </a:lnTo>
                  <a:lnTo>
                    <a:pt x="168" y="328"/>
                  </a:lnTo>
                  <a:lnTo>
                    <a:pt x="170" y="330"/>
                  </a:lnTo>
                  <a:lnTo>
                    <a:pt x="172" y="332"/>
                  </a:lnTo>
                  <a:lnTo>
                    <a:pt x="174" y="334"/>
                  </a:lnTo>
                  <a:lnTo>
                    <a:pt x="176" y="336"/>
                  </a:lnTo>
                  <a:lnTo>
                    <a:pt x="178" y="337"/>
                  </a:lnTo>
                  <a:lnTo>
                    <a:pt x="180" y="339"/>
                  </a:lnTo>
                  <a:lnTo>
                    <a:pt x="182" y="341"/>
                  </a:lnTo>
                  <a:lnTo>
                    <a:pt x="184" y="342"/>
                  </a:lnTo>
                  <a:lnTo>
                    <a:pt x="186" y="344"/>
                  </a:lnTo>
                  <a:lnTo>
                    <a:pt x="188" y="345"/>
                  </a:lnTo>
                  <a:lnTo>
                    <a:pt x="190" y="347"/>
                  </a:lnTo>
                  <a:lnTo>
                    <a:pt x="192" y="348"/>
                  </a:lnTo>
                  <a:lnTo>
                    <a:pt x="194" y="350"/>
                  </a:lnTo>
                  <a:lnTo>
                    <a:pt x="196" y="351"/>
                  </a:lnTo>
                  <a:lnTo>
                    <a:pt x="198" y="352"/>
                  </a:lnTo>
                  <a:lnTo>
                    <a:pt x="200" y="354"/>
                  </a:lnTo>
                  <a:lnTo>
                    <a:pt x="202" y="355"/>
                  </a:lnTo>
                  <a:lnTo>
                    <a:pt x="204" y="356"/>
                  </a:lnTo>
                  <a:lnTo>
                    <a:pt x="206" y="357"/>
                  </a:lnTo>
                  <a:lnTo>
                    <a:pt x="208" y="358"/>
                  </a:lnTo>
                  <a:lnTo>
                    <a:pt x="210" y="359"/>
                  </a:lnTo>
                  <a:lnTo>
                    <a:pt x="212" y="360"/>
                  </a:lnTo>
                  <a:lnTo>
                    <a:pt x="214" y="361"/>
                  </a:lnTo>
                  <a:lnTo>
                    <a:pt x="216" y="362"/>
                  </a:lnTo>
                  <a:lnTo>
                    <a:pt x="218" y="363"/>
                  </a:lnTo>
                  <a:lnTo>
                    <a:pt x="220" y="363"/>
                  </a:lnTo>
                  <a:lnTo>
                    <a:pt x="222" y="364"/>
                  </a:lnTo>
                  <a:lnTo>
                    <a:pt x="224" y="365"/>
                  </a:lnTo>
                  <a:lnTo>
                    <a:pt x="226" y="366"/>
                  </a:lnTo>
                  <a:lnTo>
                    <a:pt x="228" y="366"/>
                  </a:lnTo>
                  <a:lnTo>
                    <a:pt x="230" y="367"/>
                  </a:lnTo>
                  <a:lnTo>
                    <a:pt x="232" y="367"/>
                  </a:lnTo>
                  <a:lnTo>
                    <a:pt x="234" y="368"/>
                  </a:lnTo>
                  <a:lnTo>
                    <a:pt x="236" y="368"/>
                  </a:lnTo>
                  <a:lnTo>
                    <a:pt x="238" y="369"/>
                  </a:lnTo>
                  <a:lnTo>
                    <a:pt x="240" y="369"/>
                  </a:lnTo>
                  <a:lnTo>
                    <a:pt x="242" y="369"/>
                  </a:lnTo>
                  <a:lnTo>
                    <a:pt x="244" y="369"/>
                  </a:lnTo>
                  <a:lnTo>
                    <a:pt x="246" y="370"/>
                  </a:lnTo>
                  <a:lnTo>
                    <a:pt x="248" y="370"/>
                  </a:lnTo>
                  <a:lnTo>
                    <a:pt x="250" y="370"/>
                  </a:lnTo>
                  <a:lnTo>
                    <a:pt x="252" y="370"/>
                  </a:lnTo>
                  <a:lnTo>
                    <a:pt x="254" y="370"/>
                  </a:lnTo>
                  <a:lnTo>
                    <a:pt x="256" y="370"/>
                  </a:lnTo>
                  <a:lnTo>
                    <a:pt x="258" y="370"/>
                  </a:lnTo>
                  <a:lnTo>
                    <a:pt x="260" y="370"/>
                  </a:lnTo>
                  <a:lnTo>
                    <a:pt x="262" y="370"/>
                  </a:lnTo>
                  <a:lnTo>
                    <a:pt x="264" y="369"/>
                  </a:lnTo>
                  <a:lnTo>
                    <a:pt x="266" y="369"/>
                  </a:lnTo>
                  <a:lnTo>
                    <a:pt x="268" y="369"/>
                  </a:lnTo>
                  <a:lnTo>
                    <a:pt x="270" y="369"/>
                  </a:lnTo>
                  <a:lnTo>
                    <a:pt x="272" y="368"/>
                  </a:lnTo>
                  <a:lnTo>
                    <a:pt x="274" y="368"/>
                  </a:lnTo>
                  <a:lnTo>
                    <a:pt x="276" y="367"/>
                  </a:lnTo>
                  <a:lnTo>
                    <a:pt x="278" y="367"/>
                  </a:lnTo>
                  <a:lnTo>
                    <a:pt x="280" y="366"/>
                  </a:lnTo>
                  <a:lnTo>
                    <a:pt x="282" y="366"/>
                  </a:lnTo>
                  <a:lnTo>
                    <a:pt x="284" y="365"/>
                  </a:lnTo>
                  <a:lnTo>
                    <a:pt x="286" y="364"/>
                  </a:lnTo>
                  <a:lnTo>
                    <a:pt x="288" y="363"/>
                  </a:lnTo>
                  <a:lnTo>
                    <a:pt x="290" y="363"/>
                  </a:lnTo>
                  <a:lnTo>
                    <a:pt x="292" y="362"/>
                  </a:lnTo>
                  <a:lnTo>
                    <a:pt x="294" y="361"/>
                  </a:lnTo>
                  <a:lnTo>
                    <a:pt x="296" y="360"/>
                  </a:lnTo>
                  <a:lnTo>
                    <a:pt x="298" y="359"/>
                  </a:lnTo>
                  <a:lnTo>
                    <a:pt x="300" y="358"/>
                  </a:lnTo>
                  <a:lnTo>
                    <a:pt x="302" y="357"/>
                  </a:lnTo>
                  <a:lnTo>
                    <a:pt x="304" y="356"/>
                  </a:lnTo>
                  <a:lnTo>
                    <a:pt x="306" y="355"/>
                  </a:lnTo>
                  <a:lnTo>
                    <a:pt x="308" y="354"/>
                  </a:lnTo>
                  <a:lnTo>
                    <a:pt x="310" y="352"/>
                  </a:lnTo>
                  <a:lnTo>
                    <a:pt x="312" y="351"/>
                  </a:lnTo>
                  <a:lnTo>
                    <a:pt x="314" y="350"/>
                  </a:lnTo>
                  <a:lnTo>
                    <a:pt x="316" y="348"/>
                  </a:lnTo>
                  <a:lnTo>
                    <a:pt x="318" y="347"/>
                  </a:lnTo>
                  <a:lnTo>
                    <a:pt x="320" y="345"/>
                  </a:lnTo>
                  <a:lnTo>
                    <a:pt x="322" y="344"/>
                  </a:lnTo>
                  <a:lnTo>
                    <a:pt x="324" y="342"/>
                  </a:lnTo>
                  <a:lnTo>
                    <a:pt x="326" y="341"/>
                  </a:lnTo>
                  <a:lnTo>
                    <a:pt x="328" y="339"/>
                  </a:lnTo>
                  <a:lnTo>
                    <a:pt x="330" y="337"/>
                  </a:lnTo>
                  <a:lnTo>
                    <a:pt x="332" y="336"/>
                  </a:lnTo>
                  <a:lnTo>
                    <a:pt x="334" y="334"/>
                  </a:lnTo>
                  <a:lnTo>
                    <a:pt x="336" y="332"/>
                  </a:lnTo>
                  <a:lnTo>
                    <a:pt x="338" y="330"/>
                  </a:lnTo>
                  <a:lnTo>
                    <a:pt x="340" y="328"/>
                  </a:lnTo>
                  <a:lnTo>
                    <a:pt x="342" y="326"/>
                  </a:lnTo>
                  <a:lnTo>
                    <a:pt x="344" y="324"/>
                  </a:lnTo>
                  <a:lnTo>
                    <a:pt x="346" y="322"/>
                  </a:lnTo>
                  <a:lnTo>
                    <a:pt x="348" y="320"/>
                  </a:lnTo>
                  <a:lnTo>
                    <a:pt x="350" y="318"/>
                  </a:lnTo>
                  <a:lnTo>
                    <a:pt x="352" y="316"/>
                  </a:lnTo>
                  <a:lnTo>
                    <a:pt x="354" y="313"/>
                  </a:lnTo>
                  <a:lnTo>
                    <a:pt x="356" y="311"/>
                  </a:lnTo>
                  <a:lnTo>
                    <a:pt x="358" y="309"/>
                  </a:lnTo>
                  <a:lnTo>
                    <a:pt x="360" y="307"/>
                  </a:lnTo>
                  <a:lnTo>
                    <a:pt x="362" y="304"/>
                  </a:lnTo>
                  <a:lnTo>
                    <a:pt x="364" y="302"/>
                  </a:lnTo>
                  <a:lnTo>
                    <a:pt x="366" y="299"/>
                  </a:lnTo>
                  <a:lnTo>
                    <a:pt x="368" y="297"/>
                  </a:lnTo>
                  <a:lnTo>
                    <a:pt x="370" y="294"/>
                  </a:lnTo>
                  <a:lnTo>
                    <a:pt x="372" y="291"/>
                  </a:lnTo>
                  <a:lnTo>
                    <a:pt x="374" y="289"/>
                  </a:lnTo>
                  <a:lnTo>
                    <a:pt x="376" y="286"/>
                  </a:lnTo>
                  <a:lnTo>
                    <a:pt x="378" y="283"/>
                  </a:lnTo>
                  <a:lnTo>
                    <a:pt x="380" y="280"/>
                  </a:lnTo>
                  <a:lnTo>
                    <a:pt x="382" y="277"/>
                  </a:lnTo>
                  <a:lnTo>
                    <a:pt x="384" y="275"/>
                  </a:lnTo>
                  <a:lnTo>
                    <a:pt x="386" y="272"/>
                  </a:lnTo>
                  <a:lnTo>
                    <a:pt x="388" y="269"/>
                  </a:lnTo>
                  <a:lnTo>
                    <a:pt x="390" y="265"/>
                  </a:lnTo>
                  <a:lnTo>
                    <a:pt x="392" y="262"/>
                  </a:lnTo>
                  <a:lnTo>
                    <a:pt x="394" y="259"/>
                  </a:lnTo>
                  <a:lnTo>
                    <a:pt x="396" y="256"/>
                  </a:lnTo>
                  <a:lnTo>
                    <a:pt x="398" y="253"/>
                  </a:lnTo>
                  <a:lnTo>
                    <a:pt x="400" y="250"/>
                  </a:lnTo>
                  <a:lnTo>
                    <a:pt x="402" y="246"/>
                  </a:lnTo>
                  <a:lnTo>
                    <a:pt x="404" y="243"/>
                  </a:lnTo>
                  <a:lnTo>
                    <a:pt x="406" y="239"/>
                  </a:lnTo>
                  <a:lnTo>
                    <a:pt x="408" y="236"/>
                  </a:lnTo>
                  <a:lnTo>
                    <a:pt x="410" y="232"/>
                  </a:lnTo>
                  <a:lnTo>
                    <a:pt x="412" y="229"/>
                  </a:lnTo>
                  <a:lnTo>
                    <a:pt x="414" y="225"/>
                  </a:lnTo>
                  <a:lnTo>
                    <a:pt x="416" y="222"/>
                  </a:lnTo>
                  <a:lnTo>
                    <a:pt x="418" y="218"/>
                  </a:lnTo>
                  <a:lnTo>
                    <a:pt x="420" y="214"/>
                  </a:lnTo>
                  <a:lnTo>
                    <a:pt x="422" y="211"/>
                  </a:lnTo>
                  <a:lnTo>
                    <a:pt x="424" y="207"/>
                  </a:lnTo>
                  <a:lnTo>
                    <a:pt x="426" y="203"/>
                  </a:lnTo>
                  <a:lnTo>
                    <a:pt x="428" y="199"/>
                  </a:lnTo>
                  <a:lnTo>
                    <a:pt x="430" y="195"/>
                  </a:lnTo>
                  <a:lnTo>
                    <a:pt x="432" y="191"/>
                  </a:lnTo>
                  <a:lnTo>
                    <a:pt x="434" y="187"/>
                  </a:lnTo>
                  <a:lnTo>
                    <a:pt x="436" y="183"/>
                  </a:lnTo>
                  <a:lnTo>
                    <a:pt x="438" y="179"/>
                  </a:lnTo>
                  <a:lnTo>
                    <a:pt x="440" y="175"/>
                  </a:lnTo>
                  <a:lnTo>
                    <a:pt x="442" y="170"/>
                  </a:lnTo>
                  <a:lnTo>
                    <a:pt x="444" y="166"/>
                  </a:lnTo>
                  <a:lnTo>
                    <a:pt x="446" y="162"/>
                  </a:lnTo>
                  <a:lnTo>
                    <a:pt x="448" y="157"/>
                  </a:lnTo>
                  <a:lnTo>
                    <a:pt x="450" y="153"/>
                  </a:lnTo>
                  <a:lnTo>
                    <a:pt x="452" y="148"/>
                  </a:lnTo>
                  <a:lnTo>
                    <a:pt x="454" y="144"/>
                  </a:lnTo>
                  <a:lnTo>
                    <a:pt x="456" y="139"/>
                  </a:lnTo>
                  <a:lnTo>
                    <a:pt x="458" y="135"/>
                  </a:lnTo>
                  <a:lnTo>
                    <a:pt x="460" y="130"/>
                  </a:lnTo>
                  <a:lnTo>
                    <a:pt x="462" y="126"/>
                  </a:lnTo>
                  <a:lnTo>
                    <a:pt x="464" y="121"/>
                  </a:lnTo>
                  <a:lnTo>
                    <a:pt x="466" y="116"/>
                  </a:lnTo>
                  <a:lnTo>
                    <a:pt x="468" y="111"/>
                  </a:lnTo>
                  <a:lnTo>
                    <a:pt x="470" y="106"/>
                  </a:lnTo>
                  <a:lnTo>
                    <a:pt x="472" y="101"/>
                  </a:lnTo>
                  <a:lnTo>
                    <a:pt x="474" y="97"/>
                  </a:lnTo>
                  <a:lnTo>
                    <a:pt x="476" y="92"/>
                  </a:lnTo>
                  <a:lnTo>
                    <a:pt x="478" y="86"/>
                  </a:lnTo>
                  <a:lnTo>
                    <a:pt x="480" y="81"/>
                  </a:lnTo>
                  <a:lnTo>
                    <a:pt x="482" y="76"/>
                  </a:lnTo>
                  <a:lnTo>
                    <a:pt x="484" y="71"/>
                  </a:lnTo>
                  <a:lnTo>
                    <a:pt x="486" y="66"/>
                  </a:lnTo>
                  <a:lnTo>
                    <a:pt x="488" y="61"/>
                  </a:lnTo>
                  <a:lnTo>
                    <a:pt x="490" y="55"/>
                  </a:lnTo>
                  <a:lnTo>
                    <a:pt x="492" y="50"/>
                  </a:lnTo>
                  <a:lnTo>
                    <a:pt x="494" y="45"/>
                  </a:lnTo>
                  <a:lnTo>
                    <a:pt x="496" y="39"/>
                  </a:lnTo>
                  <a:lnTo>
                    <a:pt x="498" y="34"/>
                  </a:lnTo>
                  <a:lnTo>
                    <a:pt x="500" y="28"/>
                  </a:lnTo>
                  <a:lnTo>
                    <a:pt x="502" y="22"/>
                  </a:lnTo>
                  <a:lnTo>
                    <a:pt x="504" y="17"/>
                  </a:lnTo>
                  <a:lnTo>
                    <a:pt x="506" y="11"/>
                  </a:lnTo>
                  <a:lnTo>
                    <a:pt x="508" y="5"/>
                  </a:lnTo>
                  <a:lnTo>
                    <a:pt x="510" y="0"/>
                  </a:lnTo>
                </a:path>
              </a:pathLst>
            </a:custGeom>
            <a:noFill/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114" y="3396"/>
              <a:ext cx="1509" cy="819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778510" y="6372543"/>
          <a:ext cx="1603375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17360" imgH="406080" progId="Equation.DSMT4">
                  <p:embed/>
                </p:oleObj>
              </mc:Choice>
              <mc:Fallback>
                <p:oleObj name="Equation" r:id="rId17" imgW="1917360" imgH="406080" progId="Equation.DSMT4">
                  <p:embed/>
                  <p:pic>
                    <p:nvPicPr>
                      <p:cNvPr id="4404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510" y="6372543"/>
                        <a:ext cx="1603375" cy="331787"/>
                      </a:xfrm>
                      <a:prstGeom prst="rect">
                        <a:avLst/>
                      </a:prstGeom>
                      <a:solidFill>
                        <a:schemeClr val="bg1">
                          <a:alpha val="85097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8" name="Group 63"/>
          <p:cNvGrpSpPr>
            <a:grpSpLocks noChangeAspect="1"/>
          </p:cNvGrpSpPr>
          <p:nvPr/>
        </p:nvGrpSpPr>
        <p:grpSpPr bwMode="auto">
          <a:xfrm>
            <a:off x="4924743" y="4886643"/>
            <a:ext cx="2468562" cy="1339850"/>
            <a:chOff x="2459" y="3395"/>
            <a:chExt cx="1555" cy="844"/>
          </a:xfrm>
        </p:grpSpPr>
        <p:sp>
          <p:nvSpPr>
            <p:cNvPr id="69" name="AutoShape 62"/>
            <p:cNvSpPr>
              <a:spLocks noChangeAspect="1" noChangeArrowheads="1" noTextEdit="1"/>
            </p:cNvSpPr>
            <p:nvPr/>
          </p:nvSpPr>
          <p:spPr bwMode="auto">
            <a:xfrm>
              <a:off x="2459" y="3395"/>
              <a:ext cx="1555" cy="8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2460" y="3397"/>
              <a:ext cx="1554" cy="842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1" name="Line 65"/>
            <p:cNvSpPr>
              <a:spLocks noChangeShapeType="1"/>
            </p:cNvSpPr>
            <p:nvPr/>
          </p:nvSpPr>
          <p:spPr bwMode="auto">
            <a:xfrm>
              <a:off x="2461" y="3535"/>
              <a:ext cx="155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2" name="Line 66"/>
            <p:cNvSpPr>
              <a:spLocks noChangeShapeType="1"/>
            </p:cNvSpPr>
            <p:nvPr/>
          </p:nvSpPr>
          <p:spPr bwMode="auto">
            <a:xfrm>
              <a:off x="2461" y="3536"/>
              <a:ext cx="155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3" name="Line 67"/>
            <p:cNvSpPr>
              <a:spLocks noChangeShapeType="1"/>
            </p:cNvSpPr>
            <p:nvPr/>
          </p:nvSpPr>
          <p:spPr bwMode="auto">
            <a:xfrm>
              <a:off x="2461" y="3538"/>
              <a:ext cx="155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4" name="Line 68"/>
            <p:cNvSpPr>
              <a:spLocks noChangeShapeType="1"/>
            </p:cNvSpPr>
            <p:nvPr/>
          </p:nvSpPr>
          <p:spPr bwMode="auto">
            <a:xfrm>
              <a:off x="2461" y="3539"/>
              <a:ext cx="1551" cy="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3981" y="3478"/>
              <a:ext cx="27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x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Freeform 70"/>
            <p:cNvSpPr>
              <a:spLocks/>
            </p:cNvSpPr>
            <p:nvPr/>
          </p:nvSpPr>
          <p:spPr bwMode="auto">
            <a:xfrm>
              <a:off x="3997" y="3521"/>
              <a:ext cx="13" cy="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" y="17"/>
                </a:cxn>
                <a:cxn ang="0">
                  <a:pos x="0" y="33"/>
                </a:cxn>
                <a:cxn ang="0">
                  <a:pos x="0" y="0"/>
                </a:cxn>
              </a:cxnLst>
              <a:rect l="0" t="0" r="r" b="b"/>
              <a:pathLst>
                <a:path w="13" h="33">
                  <a:moveTo>
                    <a:pt x="0" y="0"/>
                  </a:moveTo>
                  <a:lnTo>
                    <a:pt x="13" y="17"/>
                  </a:lnTo>
                  <a:lnTo>
                    <a:pt x="0" y="3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7" name="Line 71"/>
            <p:cNvSpPr>
              <a:spLocks noChangeShapeType="1"/>
            </p:cNvSpPr>
            <p:nvPr/>
          </p:nvSpPr>
          <p:spPr bwMode="auto">
            <a:xfrm flipV="1">
              <a:off x="2769" y="3398"/>
              <a:ext cx="1" cy="8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8" name="Line 72"/>
            <p:cNvSpPr>
              <a:spLocks noChangeShapeType="1"/>
            </p:cNvSpPr>
            <p:nvPr/>
          </p:nvSpPr>
          <p:spPr bwMode="auto">
            <a:xfrm flipV="1">
              <a:off x="2770" y="3398"/>
              <a:ext cx="1" cy="8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79" name="Line 73"/>
            <p:cNvSpPr>
              <a:spLocks noChangeShapeType="1"/>
            </p:cNvSpPr>
            <p:nvPr/>
          </p:nvSpPr>
          <p:spPr bwMode="auto">
            <a:xfrm flipV="1">
              <a:off x="2771" y="3398"/>
              <a:ext cx="1" cy="8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0" name="Line 74"/>
            <p:cNvSpPr>
              <a:spLocks noChangeShapeType="1"/>
            </p:cNvSpPr>
            <p:nvPr/>
          </p:nvSpPr>
          <p:spPr bwMode="auto">
            <a:xfrm flipV="1">
              <a:off x="2772" y="3398"/>
              <a:ext cx="1" cy="83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1" name="Rectangle 75"/>
            <p:cNvSpPr>
              <a:spLocks noChangeArrowheads="1"/>
            </p:cNvSpPr>
            <p:nvPr/>
          </p:nvSpPr>
          <p:spPr bwMode="auto">
            <a:xfrm>
              <a:off x="2788" y="3393"/>
              <a:ext cx="27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y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2" name="Freeform 76"/>
            <p:cNvSpPr>
              <a:spLocks/>
            </p:cNvSpPr>
            <p:nvPr/>
          </p:nvSpPr>
          <p:spPr bwMode="auto">
            <a:xfrm>
              <a:off x="2758" y="3398"/>
              <a:ext cx="27" cy="17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13" y="0"/>
                </a:cxn>
                <a:cxn ang="0">
                  <a:pos x="27" y="17"/>
                </a:cxn>
                <a:cxn ang="0">
                  <a:pos x="0" y="17"/>
                </a:cxn>
              </a:cxnLst>
              <a:rect l="0" t="0" r="r" b="b"/>
              <a:pathLst>
                <a:path w="27" h="17">
                  <a:moveTo>
                    <a:pt x="0" y="17"/>
                  </a:moveTo>
                  <a:lnTo>
                    <a:pt x="13" y="0"/>
                  </a:lnTo>
                  <a:lnTo>
                    <a:pt x="27" y="17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3" name="Rectangle 77"/>
            <p:cNvSpPr>
              <a:spLocks noChangeArrowheads="1"/>
            </p:cNvSpPr>
            <p:nvPr/>
          </p:nvSpPr>
          <p:spPr bwMode="auto">
            <a:xfrm>
              <a:off x="2460" y="3397"/>
              <a:ext cx="1554" cy="842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4" name="Line 78"/>
            <p:cNvSpPr>
              <a:spLocks noChangeShapeType="1"/>
            </p:cNvSpPr>
            <p:nvPr/>
          </p:nvSpPr>
          <p:spPr bwMode="auto">
            <a:xfrm>
              <a:off x="2617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5" name="Rectangle 79"/>
            <p:cNvSpPr>
              <a:spLocks noChangeArrowheads="1"/>
            </p:cNvSpPr>
            <p:nvPr/>
          </p:nvSpPr>
          <p:spPr bwMode="auto">
            <a:xfrm>
              <a:off x="2601" y="3548"/>
              <a:ext cx="47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6" name="Rectangle 80"/>
            <p:cNvSpPr>
              <a:spLocks noChangeArrowheads="1"/>
            </p:cNvSpPr>
            <p:nvPr/>
          </p:nvSpPr>
          <p:spPr bwMode="auto">
            <a:xfrm>
              <a:off x="2776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0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7" name="Line 81"/>
            <p:cNvSpPr>
              <a:spLocks noChangeShapeType="1"/>
            </p:cNvSpPr>
            <p:nvPr/>
          </p:nvSpPr>
          <p:spPr bwMode="auto">
            <a:xfrm>
              <a:off x="2927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8" name="Rectangle 82"/>
            <p:cNvSpPr>
              <a:spLocks noChangeArrowheads="1"/>
            </p:cNvSpPr>
            <p:nvPr/>
          </p:nvSpPr>
          <p:spPr bwMode="auto">
            <a:xfrm>
              <a:off x="2928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9" name="Line 83"/>
            <p:cNvSpPr>
              <a:spLocks noChangeShapeType="1"/>
            </p:cNvSpPr>
            <p:nvPr/>
          </p:nvSpPr>
          <p:spPr bwMode="auto">
            <a:xfrm>
              <a:off x="3081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0" name="Rectangle 84"/>
            <p:cNvSpPr>
              <a:spLocks noChangeArrowheads="1"/>
            </p:cNvSpPr>
            <p:nvPr/>
          </p:nvSpPr>
          <p:spPr bwMode="auto">
            <a:xfrm>
              <a:off x="3082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1" name="Line 85"/>
            <p:cNvSpPr>
              <a:spLocks noChangeShapeType="1"/>
            </p:cNvSpPr>
            <p:nvPr/>
          </p:nvSpPr>
          <p:spPr bwMode="auto">
            <a:xfrm>
              <a:off x="3237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2" name="Rectangle 86"/>
            <p:cNvSpPr>
              <a:spLocks noChangeArrowheads="1"/>
            </p:cNvSpPr>
            <p:nvPr/>
          </p:nvSpPr>
          <p:spPr bwMode="auto">
            <a:xfrm>
              <a:off x="3238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Line 87"/>
            <p:cNvSpPr>
              <a:spLocks noChangeShapeType="1"/>
            </p:cNvSpPr>
            <p:nvPr/>
          </p:nvSpPr>
          <p:spPr bwMode="auto">
            <a:xfrm>
              <a:off x="3392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4" name="Rectangle 88"/>
            <p:cNvSpPr>
              <a:spLocks noChangeArrowheads="1"/>
            </p:cNvSpPr>
            <p:nvPr/>
          </p:nvSpPr>
          <p:spPr bwMode="auto">
            <a:xfrm>
              <a:off x="3393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Line 89"/>
            <p:cNvSpPr>
              <a:spLocks noChangeShapeType="1"/>
            </p:cNvSpPr>
            <p:nvPr/>
          </p:nvSpPr>
          <p:spPr bwMode="auto">
            <a:xfrm>
              <a:off x="3546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6" name="Rectangle 90"/>
            <p:cNvSpPr>
              <a:spLocks noChangeArrowheads="1"/>
            </p:cNvSpPr>
            <p:nvPr/>
          </p:nvSpPr>
          <p:spPr bwMode="auto">
            <a:xfrm>
              <a:off x="3548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5</a:t>
              </a: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7" name="Line 91"/>
            <p:cNvSpPr>
              <a:spLocks noChangeShapeType="1"/>
            </p:cNvSpPr>
            <p:nvPr/>
          </p:nvSpPr>
          <p:spPr bwMode="auto">
            <a:xfrm>
              <a:off x="3702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98" name="Rectangle 92"/>
            <p:cNvSpPr>
              <a:spLocks noChangeArrowheads="1"/>
            </p:cNvSpPr>
            <p:nvPr/>
          </p:nvSpPr>
          <p:spPr bwMode="auto">
            <a:xfrm>
              <a:off x="3703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6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Line 93"/>
            <p:cNvSpPr>
              <a:spLocks noChangeShapeType="1"/>
            </p:cNvSpPr>
            <p:nvPr/>
          </p:nvSpPr>
          <p:spPr bwMode="auto">
            <a:xfrm>
              <a:off x="3856" y="3529"/>
              <a:ext cx="1" cy="1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0" name="Rectangle 94"/>
            <p:cNvSpPr>
              <a:spLocks noChangeArrowheads="1"/>
            </p:cNvSpPr>
            <p:nvPr/>
          </p:nvSpPr>
          <p:spPr bwMode="auto">
            <a:xfrm>
              <a:off x="3857" y="3548"/>
              <a:ext cx="32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7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95"/>
            <p:cNvSpPr>
              <a:spLocks noChangeArrowheads="1"/>
            </p:cNvSpPr>
            <p:nvPr/>
          </p:nvSpPr>
          <p:spPr bwMode="auto">
            <a:xfrm>
              <a:off x="2731" y="4077"/>
              <a:ext cx="47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-4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Line 96"/>
            <p:cNvSpPr>
              <a:spLocks noChangeShapeType="1"/>
            </p:cNvSpPr>
            <p:nvPr/>
          </p:nvSpPr>
          <p:spPr bwMode="auto">
            <a:xfrm>
              <a:off x="2764" y="4096"/>
              <a:ext cx="16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3" name="Rectangle 97"/>
            <p:cNvSpPr>
              <a:spLocks noChangeArrowheads="1"/>
            </p:cNvSpPr>
            <p:nvPr/>
          </p:nvSpPr>
          <p:spPr bwMode="auto">
            <a:xfrm>
              <a:off x="2731" y="3937"/>
              <a:ext cx="47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-3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Line 98"/>
            <p:cNvSpPr>
              <a:spLocks noChangeShapeType="1"/>
            </p:cNvSpPr>
            <p:nvPr/>
          </p:nvSpPr>
          <p:spPr bwMode="auto">
            <a:xfrm>
              <a:off x="2764" y="3957"/>
              <a:ext cx="16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5" name="Rectangle 99"/>
            <p:cNvSpPr>
              <a:spLocks noChangeArrowheads="1"/>
            </p:cNvSpPr>
            <p:nvPr/>
          </p:nvSpPr>
          <p:spPr bwMode="auto">
            <a:xfrm>
              <a:off x="2731" y="3797"/>
              <a:ext cx="47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-2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Line 100"/>
            <p:cNvSpPr>
              <a:spLocks noChangeShapeType="1"/>
            </p:cNvSpPr>
            <p:nvPr/>
          </p:nvSpPr>
          <p:spPr bwMode="auto">
            <a:xfrm>
              <a:off x="2764" y="3817"/>
              <a:ext cx="16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7" name="Rectangle 101"/>
            <p:cNvSpPr>
              <a:spLocks noChangeArrowheads="1"/>
            </p:cNvSpPr>
            <p:nvPr/>
          </p:nvSpPr>
          <p:spPr bwMode="auto">
            <a:xfrm>
              <a:off x="2731" y="3658"/>
              <a:ext cx="47" cy="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5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itchFamily="49" charset="0"/>
                  <a:cs typeface="Arial" pitchFamily="34" charset="0"/>
                </a:rPr>
                <a:t>-1</a:t>
              </a: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Line 102"/>
            <p:cNvSpPr>
              <a:spLocks noChangeShapeType="1"/>
            </p:cNvSpPr>
            <p:nvPr/>
          </p:nvSpPr>
          <p:spPr bwMode="auto">
            <a:xfrm>
              <a:off x="2764" y="3677"/>
              <a:ext cx="16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09" name="Line 103"/>
            <p:cNvSpPr>
              <a:spLocks noChangeShapeType="1"/>
            </p:cNvSpPr>
            <p:nvPr/>
          </p:nvSpPr>
          <p:spPr bwMode="auto">
            <a:xfrm flipH="1">
              <a:off x="2927" y="4231"/>
              <a:ext cx="1" cy="5"/>
            </a:xfrm>
            <a:prstGeom prst="line">
              <a:avLst/>
            </a:prstGeom>
            <a:noFill/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0" name="Freeform 104"/>
            <p:cNvSpPr>
              <a:spLocks/>
            </p:cNvSpPr>
            <p:nvPr/>
          </p:nvSpPr>
          <p:spPr bwMode="auto">
            <a:xfrm>
              <a:off x="2928" y="3677"/>
              <a:ext cx="620" cy="560"/>
            </a:xfrm>
            <a:custGeom>
              <a:avLst/>
              <a:gdLst/>
              <a:ahLst/>
              <a:cxnLst>
                <a:cxn ang="0">
                  <a:pos x="8" y="342"/>
                </a:cxn>
                <a:cxn ang="0">
                  <a:pos x="18" y="315"/>
                </a:cxn>
                <a:cxn ang="0">
                  <a:pos x="28" y="289"/>
                </a:cxn>
                <a:cxn ang="0">
                  <a:pos x="38" y="264"/>
                </a:cxn>
                <a:cxn ang="0">
                  <a:pos x="48" y="240"/>
                </a:cxn>
                <a:cxn ang="0">
                  <a:pos x="58" y="217"/>
                </a:cxn>
                <a:cxn ang="0">
                  <a:pos x="68" y="195"/>
                </a:cxn>
                <a:cxn ang="0">
                  <a:pos x="78" y="175"/>
                </a:cxn>
                <a:cxn ang="0">
                  <a:pos x="88" y="156"/>
                </a:cxn>
                <a:cxn ang="0">
                  <a:pos x="98" y="138"/>
                </a:cxn>
                <a:cxn ang="0">
                  <a:pos x="108" y="120"/>
                </a:cxn>
                <a:cxn ang="0">
                  <a:pos x="118" y="105"/>
                </a:cxn>
                <a:cxn ang="0">
                  <a:pos x="128" y="90"/>
                </a:cxn>
                <a:cxn ang="0">
                  <a:pos x="138" y="76"/>
                </a:cxn>
                <a:cxn ang="0">
                  <a:pos x="148" y="63"/>
                </a:cxn>
                <a:cxn ang="0">
                  <a:pos x="158" y="52"/>
                </a:cxn>
                <a:cxn ang="0">
                  <a:pos x="168" y="42"/>
                </a:cxn>
                <a:cxn ang="0">
                  <a:pos x="178" y="33"/>
                </a:cxn>
                <a:cxn ang="0">
                  <a:pos x="188" y="25"/>
                </a:cxn>
                <a:cxn ang="0">
                  <a:pos x="198" y="18"/>
                </a:cxn>
                <a:cxn ang="0">
                  <a:pos x="208" y="12"/>
                </a:cxn>
                <a:cxn ang="0">
                  <a:pos x="218" y="7"/>
                </a:cxn>
                <a:cxn ang="0">
                  <a:pos x="228" y="4"/>
                </a:cxn>
                <a:cxn ang="0">
                  <a:pos x="238" y="1"/>
                </a:cxn>
                <a:cxn ang="0">
                  <a:pos x="248" y="0"/>
                </a:cxn>
                <a:cxn ang="0">
                  <a:pos x="258" y="0"/>
                </a:cxn>
                <a:cxn ang="0">
                  <a:pos x="268" y="1"/>
                </a:cxn>
                <a:cxn ang="0">
                  <a:pos x="278" y="3"/>
                </a:cxn>
                <a:cxn ang="0">
                  <a:pos x="288" y="7"/>
                </a:cxn>
                <a:cxn ang="0">
                  <a:pos x="298" y="11"/>
                </a:cxn>
                <a:cxn ang="0">
                  <a:pos x="308" y="16"/>
                </a:cxn>
                <a:cxn ang="0">
                  <a:pos x="318" y="23"/>
                </a:cxn>
                <a:cxn ang="0">
                  <a:pos x="328" y="31"/>
                </a:cxn>
                <a:cxn ang="0">
                  <a:pos x="338" y="40"/>
                </a:cxn>
                <a:cxn ang="0">
                  <a:pos x="348" y="50"/>
                </a:cxn>
                <a:cxn ang="0">
                  <a:pos x="358" y="61"/>
                </a:cxn>
                <a:cxn ang="0">
                  <a:pos x="368" y="73"/>
                </a:cxn>
                <a:cxn ang="0">
                  <a:pos x="378" y="87"/>
                </a:cxn>
                <a:cxn ang="0">
                  <a:pos x="388" y="101"/>
                </a:cxn>
                <a:cxn ang="0">
                  <a:pos x="398" y="117"/>
                </a:cxn>
                <a:cxn ang="0">
                  <a:pos x="408" y="134"/>
                </a:cxn>
                <a:cxn ang="0">
                  <a:pos x="418" y="152"/>
                </a:cxn>
                <a:cxn ang="0">
                  <a:pos x="428" y="171"/>
                </a:cxn>
                <a:cxn ang="0">
                  <a:pos x="438" y="191"/>
                </a:cxn>
                <a:cxn ang="0">
                  <a:pos x="448" y="213"/>
                </a:cxn>
                <a:cxn ang="0">
                  <a:pos x="458" y="235"/>
                </a:cxn>
                <a:cxn ang="0">
                  <a:pos x="468" y="259"/>
                </a:cxn>
                <a:cxn ang="0">
                  <a:pos x="478" y="284"/>
                </a:cxn>
                <a:cxn ang="0">
                  <a:pos x="488" y="309"/>
                </a:cxn>
                <a:cxn ang="0">
                  <a:pos x="498" y="336"/>
                </a:cxn>
                <a:cxn ang="0">
                  <a:pos x="508" y="365"/>
                </a:cxn>
              </a:cxnLst>
              <a:rect l="0" t="0" r="r" b="b"/>
              <a:pathLst>
                <a:path w="510" h="369">
                  <a:moveTo>
                    <a:pt x="0" y="365"/>
                  </a:moveTo>
                  <a:lnTo>
                    <a:pt x="2" y="359"/>
                  </a:lnTo>
                  <a:lnTo>
                    <a:pt x="4" y="353"/>
                  </a:lnTo>
                  <a:lnTo>
                    <a:pt x="6" y="348"/>
                  </a:lnTo>
                  <a:lnTo>
                    <a:pt x="8" y="342"/>
                  </a:lnTo>
                  <a:lnTo>
                    <a:pt x="10" y="336"/>
                  </a:lnTo>
                  <a:lnTo>
                    <a:pt x="12" y="331"/>
                  </a:lnTo>
                  <a:lnTo>
                    <a:pt x="14" y="325"/>
                  </a:lnTo>
                  <a:lnTo>
                    <a:pt x="16" y="320"/>
                  </a:lnTo>
                  <a:lnTo>
                    <a:pt x="18" y="315"/>
                  </a:lnTo>
                  <a:lnTo>
                    <a:pt x="20" y="309"/>
                  </a:lnTo>
                  <a:lnTo>
                    <a:pt x="22" y="304"/>
                  </a:lnTo>
                  <a:lnTo>
                    <a:pt x="24" y="299"/>
                  </a:lnTo>
                  <a:lnTo>
                    <a:pt x="26" y="294"/>
                  </a:lnTo>
                  <a:lnTo>
                    <a:pt x="28" y="289"/>
                  </a:lnTo>
                  <a:lnTo>
                    <a:pt x="30" y="284"/>
                  </a:lnTo>
                  <a:lnTo>
                    <a:pt x="32" y="278"/>
                  </a:lnTo>
                  <a:lnTo>
                    <a:pt x="34" y="273"/>
                  </a:lnTo>
                  <a:lnTo>
                    <a:pt x="36" y="269"/>
                  </a:lnTo>
                  <a:lnTo>
                    <a:pt x="38" y="264"/>
                  </a:lnTo>
                  <a:lnTo>
                    <a:pt x="40" y="259"/>
                  </a:lnTo>
                  <a:lnTo>
                    <a:pt x="42" y="254"/>
                  </a:lnTo>
                  <a:lnTo>
                    <a:pt x="44" y="249"/>
                  </a:lnTo>
                  <a:lnTo>
                    <a:pt x="46" y="244"/>
                  </a:lnTo>
                  <a:lnTo>
                    <a:pt x="48" y="240"/>
                  </a:lnTo>
                  <a:lnTo>
                    <a:pt x="50" y="235"/>
                  </a:lnTo>
                  <a:lnTo>
                    <a:pt x="52" y="231"/>
                  </a:lnTo>
                  <a:lnTo>
                    <a:pt x="54" y="226"/>
                  </a:lnTo>
                  <a:lnTo>
                    <a:pt x="56" y="222"/>
                  </a:lnTo>
                  <a:lnTo>
                    <a:pt x="58" y="217"/>
                  </a:lnTo>
                  <a:lnTo>
                    <a:pt x="60" y="213"/>
                  </a:lnTo>
                  <a:lnTo>
                    <a:pt x="62" y="208"/>
                  </a:lnTo>
                  <a:lnTo>
                    <a:pt x="64" y="204"/>
                  </a:lnTo>
                  <a:lnTo>
                    <a:pt x="66" y="200"/>
                  </a:lnTo>
                  <a:lnTo>
                    <a:pt x="68" y="195"/>
                  </a:lnTo>
                  <a:lnTo>
                    <a:pt x="70" y="191"/>
                  </a:lnTo>
                  <a:lnTo>
                    <a:pt x="72" y="187"/>
                  </a:lnTo>
                  <a:lnTo>
                    <a:pt x="74" y="183"/>
                  </a:lnTo>
                  <a:lnTo>
                    <a:pt x="76" y="179"/>
                  </a:lnTo>
                  <a:lnTo>
                    <a:pt x="78" y="175"/>
                  </a:lnTo>
                  <a:lnTo>
                    <a:pt x="80" y="171"/>
                  </a:lnTo>
                  <a:lnTo>
                    <a:pt x="82" y="167"/>
                  </a:lnTo>
                  <a:lnTo>
                    <a:pt x="84" y="163"/>
                  </a:lnTo>
                  <a:lnTo>
                    <a:pt x="86" y="159"/>
                  </a:lnTo>
                  <a:lnTo>
                    <a:pt x="88" y="156"/>
                  </a:lnTo>
                  <a:lnTo>
                    <a:pt x="90" y="152"/>
                  </a:lnTo>
                  <a:lnTo>
                    <a:pt x="92" y="148"/>
                  </a:lnTo>
                  <a:lnTo>
                    <a:pt x="94" y="145"/>
                  </a:lnTo>
                  <a:lnTo>
                    <a:pt x="96" y="141"/>
                  </a:lnTo>
                  <a:lnTo>
                    <a:pt x="98" y="138"/>
                  </a:lnTo>
                  <a:lnTo>
                    <a:pt x="100" y="134"/>
                  </a:lnTo>
                  <a:lnTo>
                    <a:pt x="102" y="131"/>
                  </a:lnTo>
                  <a:lnTo>
                    <a:pt x="104" y="127"/>
                  </a:lnTo>
                  <a:lnTo>
                    <a:pt x="106" y="124"/>
                  </a:lnTo>
                  <a:lnTo>
                    <a:pt x="108" y="120"/>
                  </a:lnTo>
                  <a:lnTo>
                    <a:pt x="110" y="117"/>
                  </a:lnTo>
                  <a:lnTo>
                    <a:pt x="112" y="114"/>
                  </a:lnTo>
                  <a:lnTo>
                    <a:pt x="114" y="111"/>
                  </a:lnTo>
                  <a:lnTo>
                    <a:pt x="116" y="108"/>
                  </a:lnTo>
                  <a:lnTo>
                    <a:pt x="118" y="105"/>
                  </a:lnTo>
                  <a:lnTo>
                    <a:pt x="120" y="101"/>
                  </a:lnTo>
                  <a:lnTo>
                    <a:pt x="122" y="98"/>
                  </a:lnTo>
                  <a:lnTo>
                    <a:pt x="124" y="95"/>
                  </a:lnTo>
                  <a:lnTo>
                    <a:pt x="126" y="93"/>
                  </a:lnTo>
                  <a:lnTo>
                    <a:pt x="128" y="90"/>
                  </a:lnTo>
                  <a:lnTo>
                    <a:pt x="130" y="87"/>
                  </a:lnTo>
                  <a:lnTo>
                    <a:pt x="132" y="84"/>
                  </a:lnTo>
                  <a:lnTo>
                    <a:pt x="134" y="81"/>
                  </a:lnTo>
                  <a:lnTo>
                    <a:pt x="136" y="79"/>
                  </a:lnTo>
                  <a:lnTo>
                    <a:pt x="138" y="76"/>
                  </a:lnTo>
                  <a:lnTo>
                    <a:pt x="140" y="73"/>
                  </a:lnTo>
                  <a:lnTo>
                    <a:pt x="142" y="71"/>
                  </a:lnTo>
                  <a:lnTo>
                    <a:pt x="144" y="68"/>
                  </a:lnTo>
                  <a:lnTo>
                    <a:pt x="146" y="66"/>
                  </a:lnTo>
                  <a:lnTo>
                    <a:pt x="148" y="63"/>
                  </a:lnTo>
                  <a:lnTo>
                    <a:pt x="150" y="61"/>
                  </a:lnTo>
                  <a:lnTo>
                    <a:pt x="152" y="59"/>
                  </a:lnTo>
                  <a:lnTo>
                    <a:pt x="154" y="57"/>
                  </a:lnTo>
                  <a:lnTo>
                    <a:pt x="156" y="54"/>
                  </a:lnTo>
                  <a:lnTo>
                    <a:pt x="158" y="52"/>
                  </a:lnTo>
                  <a:lnTo>
                    <a:pt x="160" y="50"/>
                  </a:lnTo>
                  <a:lnTo>
                    <a:pt x="162" y="48"/>
                  </a:lnTo>
                  <a:lnTo>
                    <a:pt x="164" y="46"/>
                  </a:lnTo>
                  <a:lnTo>
                    <a:pt x="166" y="44"/>
                  </a:lnTo>
                  <a:lnTo>
                    <a:pt x="168" y="42"/>
                  </a:lnTo>
                  <a:lnTo>
                    <a:pt x="170" y="40"/>
                  </a:lnTo>
                  <a:lnTo>
                    <a:pt x="172" y="38"/>
                  </a:lnTo>
                  <a:lnTo>
                    <a:pt x="174" y="36"/>
                  </a:lnTo>
                  <a:lnTo>
                    <a:pt x="176" y="34"/>
                  </a:lnTo>
                  <a:lnTo>
                    <a:pt x="178" y="33"/>
                  </a:lnTo>
                  <a:lnTo>
                    <a:pt x="180" y="31"/>
                  </a:lnTo>
                  <a:lnTo>
                    <a:pt x="182" y="29"/>
                  </a:lnTo>
                  <a:lnTo>
                    <a:pt x="184" y="28"/>
                  </a:lnTo>
                  <a:lnTo>
                    <a:pt x="186" y="26"/>
                  </a:lnTo>
                  <a:lnTo>
                    <a:pt x="188" y="25"/>
                  </a:lnTo>
                  <a:lnTo>
                    <a:pt x="190" y="23"/>
                  </a:lnTo>
                  <a:lnTo>
                    <a:pt x="192" y="22"/>
                  </a:lnTo>
                  <a:lnTo>
                    <a:pt x="194" y="20"/>
                  </a:lnTo>
                  <a:lnTo>
                    <a:pt x="196" y="19"/>
                  </a:lnTo>
                  <a:lnTo>
                    <a:pt x="198" y="18"/>
                  </a:lnTo>
                  <a:lnTo>
                    <a:pt x="200" y="16"/>
                  </a:lnTo>
                  <a:lnTo>
                    <a:pt x="202" y="15"/>
                  </a:lnTo>
                  <a:lnTo>
                    <a:pt x="204" y="14"/>
                  </a:lnTo>
                  <a:lnTo>
                    <a:pt x="206" y="13"/>
                  </a:lnTo>
                  <a:lnTo>
                    <a:pt x="208" y="12"/>
                  </a:lnTo>
                  <a:lnTo>
                    <a:pt x="210" y="11"/>
                  </a:lnTo>
                  <a:lnTo>
                    <a:pt x="212" y="10"/>
                  </a:lnTo>
                  <a:lnTo>
                    <a:pt x="214" y="9"/>
                  </a:lnTo>
                  <a:lnTo>
                    <a:pt x="216" y="8"/>
                  </a:lnTo>
                  <a:lnTo>
                    <a:pt x="218" y="7"/>
                  </a:lnTo>
                  <a:lnTo>
                    <a:pt x="220" y="7"/>
                  </a:lnTo>
                  <a:lnTo>
                    <a:pt x="222" y="6"/>
                  </a:lnTo>
                  <a:lnTo>
                    <a:pt x="224" y="5"/>
                  </a:lnTo>
                  <a:lnTo>
                    <a:pt x="226" y="4"/>
                  </a:lnTo>
                  <a:lnTo>
                    <a:pt x="228" y="4"/>
                  </a:lnTo>
                  <a:lnTo>
                    <a:pt x="230" y="3"/>
                  </a:lnTo>
                  <a:lnTo>
                    <a:pt x="232" y="3"/>
                  </a:lnTo>
                  <a:lnTo>
                    <a:pt x="234" y="2"/>
                  </a:lnTo>
                  <a:lnTo>
                    <a:pt x="236" y="2"/>
                  </a:lnTo>
                  <a:lnTo>
                    <a:pt x="238" y="1"/>
                  </a:lnTo>
                  <a:lnTo>
                    <a:pt x="240" y="1"/>
                  </a:lnTo>
                  <a:lnTo>
                    <a:pt x="242" y="1"/>
                  </a:lnTo>
                  <a:lnTo>
                    <a:pt x="244" y="1"/>
                  </a:lnTo>
                  <a:lnTo>
                    <a:pt x="246" y="0"/>
                  </a:lnTo>
                  <a:lnTo>
                    <a:pt x="248" y="0"/>
                  </a:lnTo>
                  <a:lnTo>
                    <a:pt x="250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6" y="0"/>
                  </a:lnTo>
                  <a:lnTo>
                    <a:pt x="258" y="0"/>
                  </a:lnTo>
                  <a:lnTo>
                    <a:pt x="260" y="0"/>
                  </a:lnTo>
                  <a:lnTo>
                    <a:pt x="262" y="0"/>
                  </a:lnTo>
                  <a:lnTo>
                    <a:pt x="264" y="1"/>
                  </a:lnTo>
                  <a:lnTo>
                    <a:pt x="266" y="1"/>
                  </a:lnTo>
                  <a:lnTo>
                    <a:pt x="268" y="1"/>
                  </a:lnTo>
                  <a:lnTo>
                    <a:pt x="270" y="1"/>
                  </a:lnTo>
                  <a:lnTo>
                    <a:pt x="272" y="2"/>
                  </a:lnTo>
                  <a:lnTo>
                    <a:pt x="274" y="2"/>
                  </a:lnTo>
                  <a:lnTo>
                    <a:pt x="276" y="3"/>
                  </a:lnTo>
                  <a:lnTo>
                    <a:pt x="278" y="3"/>
                  </a:lnTo>
                  <a:lnTo>
                    <a:pt x="280" y="4"/>
                  </a:lnTo>
                  <a:lnTo>
                    <a:pt x="282" y="4"/>
                  </a:lnTo>
                  <a:lnTo>
                    <a:pt x="284" y="5"/>
                  </a:lnTo>
                  <a:lnTo>
                    <a:pt x="286" y="6"/>
                  </a:lnTo>
                  <a:lnTo>
                    <a:pt x="288" y="7"/>
                  </a:lnTo>
                  <a:lnTo>
                    <a:pt x="290" y="7"/>
                  </a:lnTo>
                  <a:lnTo>
                    <a:pt x="292" y="8"/>
                  </a:lnTo>
                  <a:lnTo>
                    <a:pt x="294" y="9"/>
                  </a:lnTo>
                  <a:lnTo>
                    <a:pt x="296" y="10"/>
                  </a:lnTo>
                  <a:lnTo>
                    <a:pt x="298" y="11"/>
                  </a:lnTo>
                  <a:lnTo>
                    <a:pt x="300" y="12"/>
                  </a:lnTo>
                  <a:lnTo>
                    <a:pt x="302" y="13"/>
                  </a:lnTo>
                  <a:lnTo>
                    <a:pt x="304" y="14"/>
                  </a:lnTo>
                  <a:lnTo>
                    <a:pt x="306" y="15"/>
                  </a:lnTo>
                  <a:lnTo>
                    <a:pt x="308" y="16"/>
                  </a:lnTo>
                  <a:lnTo>
                    <a:pt x="310" y="18"/>
                  </a:lnTo>
                  <a:lnTo>
                    <a:pt x="312" y="19"/>
                  </a:lnTo>
                  <a:lnTo>
                    <a:pt x="314" y="20"/>
                  </a:lnTo>
                  <a:lnTo>
                    <a:pt x="316" y="22"/>
                  </a:lnTo>
                  <a:lnTo>
                    <a:pt x="318" y="23"/>
                  </a:lnTo>
                  <a:lnTo>
                    <a:pt x="320" y="25"/>
                  </a:lnTo>
                  <a:lnTo>
                    <a:pt x="322" y="26"/>
                  </a:lnTo>
                  <a:lnTo>
                    <a:pt x="324" y="28"/>
                  </a:lnTo>
                  <a:lnTo>
                    <a:pt x="326" y="29"/>
                  </a:lnTo>
                  <a:lnTo>
                    <a:pt x="328" y="31"/>
                  </a:lnTo>
                  <a:lnTo>
                    <a:pt x="330" y="33"/>
                  </a:lnTo>
                  <a:lnTo>
                    <a:pt x="332" y="34"/>
                  </a:lnTo>
                  <a:lnTo>
                    <a:pt x="334" y="36"/>
                  </a:lnTo>
                  <a:lnTo>
                    <a:pt x="336" y="38"/>
                  </a:lnTo>
                  <a:lnTo>
                    <a:pt x="338" y="40"/>
                  </a:lnTo>
                  <a:lnTo>
                    <a:pt x="340" y="42"/>
                  </a:lnTo>
                  <a:lnTo>
                    <a:pt x="342" y="44"/>
                  </a:lnTo>
                  <a:lnTo>
                    <a:pt x="344" y="46"/>
                  </a:lnTo>
                  <a:lnTo>
                    <a:pt x="346" y="48"/>
                  </a:lnTo>
                  <a:lnTo>
                    <a:pt x="348" y="50"/>
                  </a:lnTo>
                  <a:lnTo>
                    <a:pt x="350" y="52"/>
                  </a:lnTo>
                  <a:lnTo>
                    <a:pt x="352" y="54"/>
                  </a:lnTo>
                  <a:lnTo>
                    <a:pt x="354" y="57"/>
                  </a:lnTo>
                  <a:lnTo>
                    <a:pt x="356" y="59"/>
                  </a:lnTo>
                  <a:lnTo>
                    <a:pt x="358" y="61"/>
                  </a:lnTo>
                  <a:lnTo>
                    <a:pt x="360" y="63"/>
                  </a:lnTo>
                  <a:lnTo>
                    <a:pt x="362" y="66"/>
                  </a:lnTo>
                  <a:lnTo>
                    <a:pt x="364" y="68"/>
                  </a:lnTo>
                  <a:lnTo>
                    <a:pt x="366" y="71"/>
                  </a:lnTo>
                  <a:lnTo>
                    <a:pt x="368" y="73"/>
                  </a:lnTo>
                  <a:lnTo>
                    <a:pt x="370" y="76"/>
                  </a:lnTo>
                  <a:lnTo>
                    <a:pt x="372" y="79"/>
                  </a:lnTo>
                  <a:lnTo>
                    <a:pt x="374" y="81"/>
                  </a:lnTo>
                  <a:lnTo>
                    <a:pt x="376" y="84"/>
                  </a:lnTo>
                  <a:lnTo>
                    <a:pt x="378" y="87"/>
                  </a:lnTo>
                  <a:lnTo>
                    <a:pt x="380" y="90"/>
                  </a:lnTo>
                  <a:lnTo>
                    <a:pt x="382" y="93"/>
                  </a:lnTo>
                  <a:lnTo>
                    <a:pt x="384" y="95"/>
                  </a:lnTo>
                  <a:lnTo>
                    <a:pt x="386" y="98"/>
                  </a:lnTo>
                  <a:lnTo>
                    <a:pt x="388" y="101"/>
                  </a:lnTo>
                  <a:lnTo>
                    <a:pt x="390" y="105"/>
                  </a:lnTo>
                  <a:lnTo>
                    <a:pt x="392" y="108"/>
                  </a:lnTo>
                  <a:lnTo>
                    <a:pt x="394" y="111"/>
                  </a:lnTo>
                  <a:lnTo>
                    <a:pt x="396" y="114"/>
                  </a:lnTo>
                  <a:lnTo>
                    <a:pt x="398" y="117"/>
                  </a:lnTo>
                  <a:lnTo>
                    <a:pt x="400" y="120"/>
                  </a:lnTo>
                  <a:lnTo>
                    <a:pt x="402" y="124"/>
                  </a:lnTo>
                  <a:lnTo>
                    <a:pt x="404" y="127"/>
                  </a:lnTo>
                  <a:lnTo>
                    <a:pt x="406" y="131"/>
                  </a:lnTo>
                  <a:lnTo>
                    <a:pt x="408" y="134"/>
                  </a:lnTo>
                  <a:lnTo>
                    <a:pt x="410" y="138"/>
                  </a:lnTo>
                  <a:lnTo>
                    <a:pt x="412" y="141"/>
                  </a:lnTo>
                  <a:lnTo>
                    <a:pt x="414" y="145"/>
                  </a:lnTo>
                  <a:lnTo>
                    <a:pt x="416" y="148"/>
                  </a:lnTo>
                  <a:lnTo>
                    <a:pt x="418" y="152"/>
                  </a:lnTo>
                  <a:lnTo>
                    <a:pt x="420" y="156"/>
                  </a:lnTo>
                  <a:lnTo>
                    <a:pt x="422" y="159"/>
                  </a:lnTo>
                  <a:lnTo>
                    <a:pt x="424" y="163"/>
                  </a:lnTo>
                  <a:lnTo>
                    <a:pt x="426" y="167"/>
                  </a:lnTo>
                  <a:lnTo>
                    <a:pt x="428" y="171"/>
                  </a:lnTo>
                  <a:lnTo>
                    <a:pt x="430" y="175"/>
                  </a:lnTo>
                  <a:lnTo>
                    <a:pt x="432" y="179"/>
                  </a:lnTo>
                  <a:lnTo>
                    <a:pt x="434" y="183"/>
                  </a:lnTo>
                  <a:lnTo>
                    <a:pt x="436" y="187"/>
                  </a:lnTo>
                  <a:lnTo>
                    <a:pt x="438" y="191"/>
                  </a:lnTo>
                  <a:lnTo>
                    <a:pt x="440" y="195"/>
                  </a:lnTo>
                  <a:lnTo>
                    <a:pt x="442" y="200"/>
                  </a:lnTo>
                  <a:lnTo>
                    <a:pt x="444" y="204"/>
                  </a:lnTo>
                  <a:lnTo>
                    <a:pt x="446" y="208"/>
                  </a:lnTo>
                  <a:lnTo>
                    <a:pt x="448" y="213"/>
                  </a:lnTo>
                  <a:lnTo>
                    <a:pt x="450" y="217"/>
                  </a:lnTo>
                  <a:lnTo>
                    <a:pt x="452" y="222"/>
                  </a:lnTo>
                  <a:lnTo>
                    <a:pt x="454" y="226"/>
                  </a:lnTo>
                  <a:lnTo>
                    <a:pt x="456" y="231"/>
                  </a:lnTo>
                  <a:lnTo>
                    <a:pt x="458" y="235"/>
                  </a:lnTo>
                  <a:lnTo>
                    <a:pt x="460" y="240"/>
                  </a:lnTo>
                  <a:lnTo>
                    <a:pt x="462" y="244"/>
                  </a:lnTo>
                  <a:lnTo>
                    <a:pt x="464" y="249"/>
                  </a:lnTo>
                  <a:lnTo>
                    <a:pt x="466" y="254"/>
                  </a:lnTo>
                  <a:lnTo>
                    <a:pt x="468" y="259"/>
                  </a:lnTo>
                  <a:lnTo>
                    <a:pt x="470" y="264"/>
                  </a:lnTo>
                  <a:lnTo>
                    <a:pt x="472" y="269"/>
                  </a:lnTo>
                  <a:lnTo>
                    <a:pt x="474" y="273"/>
                  </a:lnTo>
                  <a:lnTo>
                    <a:pt x="476" y="278"/>
                  </a:lnTo>
                  <a:lnTo>
                    <a:pt x="478" y="284"/>
                  </a:lnTo>
                  <a:lnTo>
                    <a:pt x="480" y="289"/>
                  </a:lnTo>
                  <a:lnTo>
                    <a:pt x="482" y="294"/>
                  </a:lnTo>
                  <a:lnTo>
                    <a:pt x="484" y="299"/>
                  </a:lnTo>
                  <a:lnTo>
                    <a:pt x="486" y="304"/>
                  </a:lnTo>
                  <a:lnTo>
                    <a:pt x="488" y="309"/>
                  </a:lnTo>
                  <a:lnTo>
                    <a:pt x="490" y="315"/>
                  </a:lnTo>
                  <a:lnTo>
                    <a:pt x="492" y="320"/>
                  </a:lnTo>
                  <a:lnTo>
                    <a:pt x="494" y="325"/>
                  </a:lnTo>
                  <a:lnTo>
                    <a:pt x="496" y="331"/>
                  </a:lnTo>
                  <a:lnTo>
                    <a:pt x="498" y="336"/>
                  </a:lnTo>
                  <a:lnTo>
                    <a:pt x="500" y="342"/>
                  </a:lnTo>
                  <a:lnTo>
                    <a:pt x="502" y="348"/>
                  </a:lnTo>
                  <a:lnTo>
                    <a:pt x="504" y="353"/>
                  </a:lnTo>
                  <a:lnTo>
                    <a:pt x="506" y="359"/>
                  </a:lnTo>
                  <a:lnTo>
                    <a:pt x="508" y="365"/>
                  </a:lnTo>
                  <a:lnTo>
                    <a:pt x="510" y="369"/>
                  </a:lnTo>
                </a:path>
              </a:pathLst>
            </a:custGeom>
            <a:noFill/>
            <a:ln w="1588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111" name="Rectangle 105"/>
            <p:cNvSpPr>
              <a:spLocks noChangeArrowheads="1"/>
            </p:cNvSpPr>
            <p:nvPr/>
          </p:nvSpPr>
          <p:spPr bwMode="auto">
            <a:xfrm>
              <a:off x="2460" y="3397"/>
              <a:ext cx="1554" cy="842"/>
            </a:xfrm>
            <a:prstGeom prst="rect">
              <a:avLst/>
            </a:prstGeom>
            <a:noFill/>
            <a:ln w="3175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graphicFrame>
        <p:nvGraphicFramePr>
          <p:cNvPr id="112" name="Object 4"/>
          <p:cNvGraphicFramePr>
            <a:graphicFrameLocks noChangeAspect="1"/>
          </p:cNvGraphicFramePr>
          <p:nvPr/>
        </p:nvGraphicFramePr>
        <p:xfrm>
          <a:off x="5309870" y="6363970"/>
          <a:ext cx="1837690" cy="372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006280" imgH="406080" progId="Equation.DSMT4">
                  <p:embed/>
                </p:oleObj>
              </mc:Choice>
              <mc:Fallback>
                <p:oleObj name="Equation" r:id="rId19" imgW="2006280" imgH="406080" progId="Equation.DSMT4">
                  <p:embed/>
                  <p:pic>
                    <p:nvPicPr>
                      <p:cNvPr id="1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9870" y="6363970"/>
                        <a:ext cx="1837690" cy="372920"/>
                      </a:xfrm>
                      <a:prstGeom prst="rect">
                        <a:avLst/>
                      </a:prstGeom>
                      <a:solidFill>
                        <a:schemeClr val="bg1">
                          <a:alpha val="90979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694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21" grpId="0"/>
      <p:bldP spid="1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" y="106998"/>
            <a:ext cx="8397240" cy="1143000"/>
          </a:xfrm>
        </p:spPr>
        <p:txBody>
          <a:bodyPr>
            <a:normAutofit/>
          </a:bodyPr>
          <a:lstStyle/>
          <a:p>
            <a:r>
              <a:rPr lang="en-CA" dirty="0"/>
              <a:t>Practice: Find the coefficients “</a:t>
            </a:r>
            <a:r>
              <a:rPr lang="en-CA" dirty="0" err="1"/>
              <a:t>a,b,c</a:t>
            </a:r>
            <a:r>
              <a:rPr lang="en-CA" dirty="0"/>
              <a:t>”, Y-intercept, and which way the graph opens</a:t>
            </a:r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242570" y="1422519"/>
          <a:ext cx="2713990" cy="5210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800" imgH="228600" progId="Equation.DSMT4">
                  <p:embed/>
                </p:oleObj>
              </mc:Choice>
              <mc:Fallback>
                <p:oleObj name="Equation" r:id="rId3" imgW="1180800" imgH="228600" progId="Equation.DSMT4">
                  <p:embed/>
                  <p:pic>
                    <p:nvPicPr>
                      <p:cNvPr id="460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" y="1422519"/>
                        <a:ext cx="2713990" cy="5210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138835" y="2944813"/>
          <a:ext cx="3006725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7880" imgH="228600" progId="Equation.DSMT4">
                  <p:embed/>
                </p:oleObj>
              </mc:Choice>
              <mc:Fallback>
                <p:oleObj name="Equation" r:id="rId5" imgW="1307880" imgH="2286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835" y="2944813"/>
                        <a:ext cx="3006725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/>
        </p:nvGraphicFramePr>
        <p:xfrm>
          <a:off x="117898" y="4424225"/>
          <a:ext cx="2832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231560" imgH="279360" progId="Equation.DSMT4">
                  <p:embed/>
                </p:oleObj>
              </mc:Choice>
              <mc:Fallback>
                <p:oleObj name="Equation" r:id="rId7" imgW="1231560" imgH="27936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98" y="4424225"/>
                        <a:ext cx="28321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3925318" y="1479550"/>
          <a:ext cx="34718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11280" imgH="177480" progId="Equation.DSMT4">
                  <p:embed/>
                </p:oleObj>
              </mc:Choice>
              <mc:Fallback>
                <p:oleObj name="Equation" r:id="rId9" imgW="1511280" imgH="17748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318" y="1479550"/>
                        <a:ext cx="3471862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482547" y="2187575"/>
          <a:ext cx="11382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95000" imgH="177480" progId="Equation.DSMT4">
                  <p:embed/>
                </p:oleObj>
              </mc:Choice>
              <mc:Fallback>
                <p:oleObj name="Equation" r:id="rId11" imgW="495000" imgH="17748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2547" y="2187575"/>
                        <a:ext cx="113823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6003930" y="2187718"/>
          <a:ext cx="11382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95000" imgH="203040" progId="Equation.DSMT4">
                  <p:embed/>
                </p:oleObj>
              </mc:Choice>
              <mc:Fallback>
                <p:oleObj name="Equation" r:id="rId13" imgW="495000" imgH="20304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3930" y="2187718"/>
                        <a:ext cx="11382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3953022" y="2961987"/>
          <a:ext cx="34718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11280" imgH="177480" progId="Equation.DSMT4">
                  <p:embed/>
                </p:oleObj>
              </mc:Choice>
              <mc:Fallback>
                <p:oleObj name="Equation" r:id="rId15" imgW="1511280" imgH="17748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022" y="2961987"/>
                        <a:ext cx="3471862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3510251" y="3670012"/>
          <a:ext cx="11382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95000" imgH="177480" progId="Equation.DSMT4">
                  <p:embed/>
                </p:oleObj>
              </mc:Choice>
              <mc:Fallback>
                <p:oleObj name="Equation" r:id="rId17" imgW="495000" imgH="17748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0251" y="3670012"/>
                        <a:ext cx="113823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6031634" y="3670155"/>
          <a:ext cx="11382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00" imgH="203040" progId="Equation.DSMT4">
                  <p:embed/>
                </p:oleObj>
              </mc:Choice>
              <mc:Fallback>
                <p:oleObj name="Equation" r:id="rId18" imgW="495000" imgH="20304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1634" y="3670155"/>
                        <a:ext cx="11382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994584" y="4763088"/>
          <a:ext cx="3471862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11280" imgH="177480" progId="Equation.DSMT4">
                  <p:embed/>
                </p:oleObj>
              </mc:Choice>
              <mc:Fallback>
                <p:oleObj name="Equation" r:id="rId19" imgW="1511280" imgH="177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584" y="4763088"/>
                        <a:ext cx="3471862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3551813" y="5471113"/>
          <a:ext cx="1138237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495000" imgH="177480" progId="Equation.DSMT4">
                  <p:embed/>
                </p:oleObj>
              </mc:Choice>
              <mc:Fallback>
                <p:oleObj name="Equation" r:id="rId20" imgW="495000" imgH="177480" progId="Equation.DSMT4">
                  <p:embed/>
                  <p:pic>
                    <p:nvPicPr>
                      <p:cNvPr id="1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813" y="5471113"/>
                        <a:ext cx="1138237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6073196" y="5471256"/>
          <a:ext cx="113823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95000" imgH="203040" progId="Equation.DSMT4">
                  <p:embed/>
                </p:oleObj>
              </mc:Choice>
              <mc:Fallback>
                <p:oleObj name="Equation" r:id="rId21" imgW="495000" imgH="203040" progId="Equation.DSMT4">
                  <p:embed/>
                  <p:pic>
                    <p:nvPicPr>
                      <p:cNvPr id="1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3196" y="5471256"/>
                        <a:ext cx="113823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5" name="Object 15"/>
          <p:cNvGraphicFramePr>
            <a:graphicFrameLocks noChangeAspect="1"/>
          </p:cNvGraphicFramePr>
          <p:nvPr/>
        </p:nvGraphicFramePr>
        <p:xfrm>
          <a:off x="4499986" y="1484457"/>
          <a:ext cx="30638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4120" imgH="177480" progId="Equation.DSMT4">
                  <p:embed/>
                </p:oleObj>
              </mc:Choice>
              <mc:Fallback>
                <p:oleObj name="Equation" r:id="rId22" imgW="114120" imgH="177480" progId="Equation.DSMT4">
                  <p:embed/>
                  <p:pic>
                    <p:nvPicPr>
                      <p:cNvPr id="4609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86" y="1484457"/>
                        <a:ext cx="30638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5"/>
          <p:cNvGraphicFramePr>
            <a:graphicFrameLocks noChangeAspect="1"/>
          </p:cNvGraphicFramePr>
          <p:nvPr/>
        </p:nvGraphicFramePr>
        <p:xfrm>
          <a:off x="5933209" y="1444770"/>
          <a:ext cx="5445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040" imgH="164880" progId="Equation.DSMT4">
                  <p:embed/>
                </p:oleObj>
              </mc:Choice>
              <mc:Fallback>
                <p:oleObj name="Equation" r:id="rId24" imgW="203040" imgH="164880" progId="Equation.DSMT4">
                  <p:embed/>
                  <p:pic>
                    <p:nvPicPr>
                      <p:cNvPr id="1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3209" y="1444770"/>
                        <a:ext cx="54451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7384470" y="1460358"/>
          <a:ext cx="3397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6720" imgH="164880" progId="Equation.DSMT4">
                  <p:embed/>
                </p:oleObj>
              </mc:Choice>
              <mc:Fallback>
                <p:oleObj name="Equation" r:id="rId26" imgW="126720" imgH="164880" progId="Equation.DSMT4">
                  <p:embed/>
                  <p:pic>
                    <p:nvPicPr>
                      <p:cNvPr id="1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4470" y="1460358"/>
                        <a:ext cx="339725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5"/>
          <p:cNvGraphicFramePr>
            <a:graphicFrameLocks noChangeAspect="1"/>
          </p:cNvGraphicFramePr>
          <p:nvPr/>
        </p:nvGraphicFramePr>
        <p:xfrm>
          <a:off x="4562620" y="2033879"/>
          <a:ext cx="987425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68280" imgH="253800" progId="Equation.DSMT4">
                  <p:embed/>
                </p:oleObj>
              </mc:Choice>
              <mc:Fallback>
                <p:oleObj name="Equation" r:id="rId28" imgW="368280" imgH="253800" progId="Equation.DSMT4">
                  <p:embed/>
                  <p:pic>
                    <p:nvPicPr>
                      <p:cNvPr id="1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2620" y="2033879"/>
                        <a:ext cx="987425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5"/>
          <p:cNvGraphicFramePr>
            <a:graphicFrameLocks noChangeAspect="1"/>
          </p:cNvGraphicFramePr>
          <p:nvPr/>
        </p:nvGraphicFramePr>
        <p:xfrm>
          <a:off x="7229620" y="2217016"/>
          <a:ext cx="544512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03040" imgH="164880" progId="Equation.DSMT4">
                  <p:embed/>
                </p:oleObj>
              </mc:Choice>
              <mc:Fallback>
                <p:oleObj name="Equation" r:id="rId30" imgW="203040" imgH="164880" progId="Equation.DSMT4">
                  <p:embed/>
                  <p:pic>
                    <p:nvPicPr>
                      <p:cNvPr id="2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9620" y="2217016"/>
                        <a:ext cx="544512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5"/>
          <p:cNvGraphicFramePr>
            <a:graphicFrameLocks noChangeAspect="1"/>
          </p:cNvGraphicFramePr>
          <p:nvPr/>
        </p:nvGraphicFramePr>
        <p:xfrm>
          <a:off x="4491760" y="2927925"/>
          <a:ext cx="5461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03040" imgH="164880" progId="Equation.DSMT4">
                  <p:embed/>
                </p:oleObj>
              </mc:Choice>
              <mc:Fallback>
                <p:oleObj name="Equation" r:id="rId32" imgW="203040" imgH="164880" progId="Equation.DSMT4">
                  <p:embed/>
                  <p:pic>
                    <p:nvPicPr>
                      <p:cNvPr id="2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760" y="2927925"/>
                        <a:ext cx="546100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6022253" y="2911908"/>
          <a:ext cx="4762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77480" imgH="177480" progId="Equation.DSMT4">
                  <p:embed/>
                </p:oleObj>
              </mc:Choice>
              <mc:Fallback>
                <p:oleObj name="Equation" r:id="rId34" imgW="177480" imgH="177480" progId="Equation.DSMT4">
                  <p:embed/>
                  <p:pic>
                    <p:nvPicPr>
                      <p:cNvPr id="2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2253" y="2911908"/>
                        <a:ext cx="476250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5"/>
          <p:cNvGraphicFramePr>
            <a:graphicFrameLocks noChangeAspect="1"/>
          </p:cNvGraphicFramePr>
          <p:nvPr/>
        </p:nvGraphicFramePr>
        <p:xfrm>
          <a:off x="7393710" y="2938463"/>
          <a:ext cx="544513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03040" imgH="177480" progId="Equation.DSMT4">
                  <p:embed/>
                </p:oleObj>
              </mc:Choice>
              <mc:Fallback>
                <p:oleObj name="Equation" r:id="rId36" imgW="203040" imgH="177480" progId="Equation.DSMT4">
                  <p:embed/>
                  <p:pic>
                    <p:nvPicPr>
                      <p:cNvPr id="2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3710" y="2938463"/>
                        <a:ext cx="544513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5"/>
          <p:cNvGraphicFramePr>
            <a:graphicFrameLocks noChangeAspect="1"/>
          </p:cNvGraphicFramePr>
          <p:nvPr/>
        </p:nvGraphicFramePr>
        <p:xfrm>
          <a:off x="4584990" y="3530600"/>
          <a:ext cx="11922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444240" imgH="253800" progId="Equation.DSMT4">
                  <p:embed/>
                </p:oleObj>
              </mc:Choice>
              <mc:Fallback>
                <p:oleObj name="Equation" r:id="rId38" imgW="444240" imgH="253800" progId="Equation.DSMT4">
                  <p:embed/>
                  <p:pic>
                    <p:nvPicPr>
                      <p:cNvPr id="2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990" y="3530600"/>
                        <a:ext cx="1192213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5"/>
          <p:cNvGraphicFramePr>
            <a:graphicFrameLocks noChangeAspect="1"/>
          </p:cNvGraphicFramePr>
          <p:nvPr/>
        </p:nvGraphicFramePr>
        <p:xfrm>
          <a:off x="7129320" y="3628013"/>
          <a:ext cx="10207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380880" imgH="177480" progId="Equation.DSMT4">
                  <p:embed/>
                </p:oleObj>
              </mc:Choice>
              <mc:Fallback>
                <p:oleObj name="Equation" r:id="rId40" imgW="380880" imgH="177480" progId="Equation.DSMT4">
                  <p:embed/>
                  <p:pic>
                    <p:nvPicPr>
                      <p:cNvPr id="2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9320" y="3628013"/>
                        <a:ext cx="1020763" cy="473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5"/>
          <p:cNvGraphicFramePr>
            <a:graphicFrameLocks noChangeAspect="1"/>
          </p:cNvGraphicFramePr>
          <p:nvPr/>
        </p:nvGraphicFramePr>
        <p:xfrm>
          <a:off x="466435" y="4944055"/>
          <a:ext cx="266382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1231560" imgH="253800" progId="Equation.DSMT4">
                  <p:embed/>
                </p:oleObj>
              </mc:Choice>
              <mc:Fallback>
                <p:oleObj name="Equation" r:id="rId42" imgW="1231560" imgH="253800" progId="Equation.DSMT4">
                  <p:embed/>
                  <p:pic>
                    <p:nvPicPr>
                      <p:cNvPr id="3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35" y="4944055"/>
                        <a:ext cx="266382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5"/>
          <p:cNvGraphicFramePr>
            <a:graphicFrameLocks noChangeAspect="1"/>
          </p:cNvGraphicFramePr>
          <p:nvPr/>
        </p:nvGraphicFramePr>
        <p:xfrm>
          <a:off x="482168" y="5428966"/>
          <a:ext cx="2581275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193760" imgH="279360" progId="Equation.DSMT4">
                  <p:embed/>
                </p:oleObj>
              </mc:Choice>
              <mc:Fallback>
                <p:oleObj name="Equation" r:id="rId44" imgW="1193760" imgH="279360" progId="Equation.DSMT4">
                  <p:embed/>
                  <p:pic>
                    <p:nvPicPr>
                      <p:cNvPr id="3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168" y="5428966"/>
                        <a:ext cx="2581275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5"/>
          <p:cNvGraphicFramePr>
            <a:graphicFrameLocks noChangeAspect="1"/>
          </p:cNvGraphicFramePr>
          <p:nvPr/>
        </p:nvGraphicFramePr>
        <p:xfrm>
          <a:off x="483318" y="6049820"/>
          <a:ext cx="23622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1091880" imgH="203040" progId="Equation.DSMT4">
                  <p:embed/>
                </p:oleObj>
              </mc:Choice>
              <mc:Fallback>
                <p:oleObj name="Equation" r:id="rId46" imgW="1091880" imgH="203040" progId="Equation.DSMT4">
                  <p:embed/>
                  <p:pic>
                    <p:nvPicPr>
                      <p:cNvPr id="34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18" y="6049820"/>
                        <a:ext cx="236220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5"/>
          <p:cNvGraphicFramePr>
            <a:graphicFrameLocks noChangeAspect="1"/>
          </p:cNvGraphicFramePr>
          <p:nvPr/>
        </p:nvGraphicFramePr>
        <p:xfrm>
          <a:off x="453153" y="5978931"/>
          <a:ext cx="2567132" cy="601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863280" imgH="203040" progId="Equation.DSMT4">
                  <p:embed/>
                </p:oleObj>
              </mc:Choice>
              <mc:Fallback>
                <p:oleObj name="Equation" r:id="rId48" imgW="863280" imgH="203040" progId="Equation.DSMT4">
                  <p:embed/>
                  <p:pic>
                    <p:nvPicPr>
                      <p:cNvPr id="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153" y="5978931"/>
                        <a:ext cx="2567132" cy="6019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5"/>
          <p:cNvGraphicFramePr>
            <a:graphicFrameLocks noChangeAspect="1"/>
          </p:cNvGraphicFramePr>
          <p:nvPr/>
        </p:nvGraphicFramePr>
        <p:xfrm>
          <a:off x="4649498" y="4743160"/>
          <a:ext cx="341312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26720" imgH="164880" progId="Equation.DSMT4">
                  <p:embed/>
                </p:oleObj>
              </mc:Choice>
              <mc:Fallback>
                <p:oleObj name="Equation" r:id="rId50" imgW="126720" imgH="164880" progId="Equation.DSMT4">
                  <p:embed/>
                  <p:pic>
                    <p:nvPicPr>
                      <p:cNvPr id="3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9498" y="4743160"/>
                        <a:ext cx="341312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5"/>
          <p:cNvGraphicFramePr>
            <a:graphicFrameLocks noChangeAspect="1"/>
          </p:cNvGraphicFramePr>
          <p:nvPr/>
        </p:nvGraphicFramePr>
        <p:xfrm>
          <a:off x="6086475" y="4715450"/>
          <a:ext cx="544513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2" imgW="203040" imgH="164880" progId="Equation.DSMT4">
                  <p:embed/>
                </p:oleObj>
              </mc:Choice>
              <mc:Fallback>
                <p:oleObj name="Equation" r:id="rId52" imgW="203040" imgH="164880" progId="Equation.DSMT4">
                  <p:embed/>
                  <p:pic>
                    <p:nvPicPr>
                      <p:cNvPr id="3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475" y="4715450"/>
                        <a:ext cx="544513" cy="441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15"/>
          <p:cNvGraphicFramePr>
            <a:graphicFrameLocks noChangeAspect="1"/>
          </p:cNvGraphicFramePr>
          <p:nvPr/>
        </p:nvGraphicFramePr>
        <p:xfrm>
          <a:off x="7465723" y="4726995"/>
          <a:ext cx="511175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4" imgW="190440" imgH="164880" progId="Equation.DSMT4">
                  <p:embed/>
                </p:oleObj>
              </mc:Choice>
              <mc:Fallback>
                <p:oleObj name="Equation" r:id="rId54" imgW="190440" imgH="164880" progId="Equation.DSMT4">
                  <p:embed/>
                  <p:pic>
                    <p:nvPicPr>
                      <p:cNvPr id="38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5723" y="4726995"/>
                        <a:ext cx="511175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15"/>
          <p:cNvGraphicFramePr>
            <a:graphicFrameLocks noChangeAspect="1"/>
          </p:cNvGraphicFramePr>
          <p:nvPr/>
        </p:nvGraphicFramePr>
        <p:xfrm>
          <a:off x="4626552" y="5373254"/>
          <a:ext cx="1192213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6" imgW="444240" imgH="253800" progId="Equation.DSMT4">
                  <p:embed/>
                </p:oleObj>
              </mc:Choice>
              <mc:Fallback>
                <p:oleObj name="Equation" r:id="rId56" imgW="444240" imgH="253800" progId="Equation.DSMT4">
                  <p:embed/>
                  <p:pic>
                    <p:nvPicPr>
                      <p:cNvPr id="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6552" y="5373254"/>
                        <a:ext cx="1192213" cy="677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15"/>
          <p:cNvGraphicFramePr>
            <a:graphicFrameLocks noChangeAspect="1"/>
          </p:cNvGraphicFramePr>
          <p:nvPr/>
        </p:nvGraphicFramePr>
        <p:xfrm>
          <a:off x="7381295" y="5472978"/>
          <a:ext cx="544513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8" imgW="203040" imgH="164880" progId="Equation.DSMT4">
                  <p:embed/>
                </p:oleObj>
              </mc:Choice>
              <mc:Fallback>
                <p:oleObj name="Equation" r:id="rId58" imgW="203040" imgH="164880" progId="Equation.DSMT4">
                  <p:embed/>
                  <p:pic>
                    <p:nvPicPr>
                      <p:cNvPr id="4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1295" y="5472978"/>
                        <a:ext cx="544513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3668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" y="46038"/>
            <a:ext cx="8458200" cy="1142682"/>
          </a:xfrm>
        </p:spPr>
        <p:txBody>
          <a:bodyPr/>
          <a:lstStyle/>
          <a:p>
            <a:r>
              <a:rPr lang="en-CA" dirty="0"/>
              <a:t>Given each equation match it with the corresponding graph:</a:t>
            </a:r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534" y="4128662"/>
            <a:ext cx="2260628" cy="22188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2150" y="4132005"/>
            <a:ext cx="1898505" cy="2243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91892" y="1136078"/>
            <a:ext cx="2064328" cy="2269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09508" y="1135265"/>
            <a:ext cx="1849583" cy="2291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03188" y="1487488"/>
          <a:ext cx="22764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117440" imgH="228600" progId="Equation.DSMT4">
                  <p:embed/>
                </p:oleObj>
              </mc:Choice>
              <mc:Fallback>
                <p:oleObj name="Equation" r:id="rId7" imgW="1117440" imgH="2286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8" y="1487488"/>
                        <a:ext cx="22764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98438" y="2637418"/>
          <a:ext cx="217328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066680" imgH="228600" progId="Equation.DSMT4">
                  <p:embed/>
                </p:oleObj>
              </mc:Choice>
              <mc:Fallback>
                <p:oleObj name="Equation" r:id="rId9" imgW="1066680" imgH="22860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2637418"/>
                        <a:ext cx="2173287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142437" y="3897313"/>
          <a:ext cx="28209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84200" imgH="228600" progId="Equation.DSMT4">
                  <p:embed/>
                </p:oleObj>
              </mc:Choice>
              <mc:Fallback>
                <p:oleObj name="Equation" r:id="rId11" imgW="1384200" imgH="2286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437" y="3897313"/>
                        <a:ext cx="2820988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65113" y="5172075"/>
          <a:ext cx="22256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091880" imgH="228600" progId="Equation.DSMT4">
                  <p:embed/>
                </p:oleObj>
              </mc:Choice>
              <mc:Fallback>
                <p:oleObj name="Equation" r:id="rId13" imgW="1091880" imgH="2286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13" y="5172075"/>
                        <a:ext cx="222567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409456" y="1135434"/>
          <a:ext cx="3095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52280" imgH="164880" progId="Equation.DSMT4">
                  <p:embed/>
                </p:oleObj>
              </mc:Choice>
              <mc:Fallback>
                <p:oleObj name="Equation" r:id="rId15" imgW="152280" imgH="1648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456" y="1135434"/>
                        <a:ext cx="309563" cy="3349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855518" y="1151226"/>
          <a:ext cx="3095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52280" imgH="164880" progId="Equation.DSMT4">
                  <p:embed/>
                </p:oleObj>
              </mc:Choice>
              <mc:Fallback>
                <p:oleObj name="Equation" r:id="rId17" imgW="152280" imgH="16488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5518" y="1151226"/>
                        <a:ext cx="309563" cy="3349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335463" y="4149725"/>
          <a:ext cx="309562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2280" imgH="177480" progId="Equation.DSMT4">
                  <p:embed/>
                </p:oleObj>
              </mc:Choice>
              <mc:Fallback>
                <p:oleObj name="Equation" r:id="rId19" imgW="15228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5463" y="4149725"/>
                        <a:ext cx="309562" cy="360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6769100" y="4152963"/>
          <a:ext cx="3349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64880" imgH="164880" progId="Equation.DSMT4">
                  <p:embed/>
                </p:oleObj>
              </mc:Choice>
              <mc:Fallback>
                <p:oleObj name="Equation" r:id="rId21" imgW="16488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4152963"/>
                        <a:ext cx="334963" cy="3349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20"/>
          <p:cNvSpPr txBox="1">
            <a:spLocks noChangeArrowheads="1"/>
          </p:cNvSpPr>
          <p:nvPr/>
        </p:nvSpPr>
        <p:spPr bwMode="auto">
          <a:xfrm>
            <a:off x="3952399" y="1548574"/>
            <a:ext cx="7502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a&lt;0</a:t>
            </a:r>
          </a:p>
        </p:txBody>
      </p:sp>
      <p:sp>
        <p:nvSpPr>
          <p:cNvPr id="20" name="Text Box 20"/>
          <p:cNvSpPr txBox="1">
            <a:spLocks noChangeArrowheads="1"/>
          </p:cNvSpPr>
          <p:nvPr/>
        </p:nvSpPr>
        <p:spPr bwMode="auto">
          <a:xfrm>
            <a:off x="3950424" y="1962224"/>
            <a:ext cx="8234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C&gt;0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7988030" y="1451593"/>
            <a:ext cx="750229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a&lt;0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7986055" y="1865243"/>
            <a:ext cx="823458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C&lt;0</a:t>
            </a:r>
          </a:p>
        </p:txBody>
      </p:sp>
      <p:sp>
        <p:nvSpPr>
          <p:cNvPr id="25" name="Text Box 20"/>
          <p:cNvSpPr txBox="1">
            <a:spLocks noChangeArrowheads="1"/>
          </p:cNvSpPr>
          <p:nvPr/>
        </p:nvSpPr>
        <p:spPr bwMode="auto">
          <a:xfrm>
            <a:off x="3879168" y="4562927"/>
            <a:ext cx="7502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a&gt;0</a:t>
            </a:r>
          </a:p>
        </p:txBody>
      </p:sp>
      <p:sp>
        <p:nvSpPr>
          <p:cNvPr id="26" name="Text Box 20"/>
          <p:cNvSpPr txBox="1">
            <a:spLocks noChangeArrowheads="1"/>
          </p:cNvSpPr>
          <p:nvPr/>
        </p:nvSpPr>
        <p:spPr bwMode="auto">
          <a:xfrm>
            <a:off x="3877193" y="4976577"/>
            <a:ext cx="8234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C&lt;0</a:t>
            </a: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8176056" y="4525322"/>
            <a:ext cx="75022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a&gt;0</a:t>
            </a:r>
          </a:p>
        </p:txBody>
      </p:sp>
      <p:sp>
        <p:nvSpPr>
          <p:cNvPr id="28" name="Text Box 20"/>
          <p:cNvSpPr txBox="1">
            <a:spLocks noChangeArrowheads="1"/>
          </p:cNvSpPr>
          <p:nvPr/>
        </p:nvSpPr>
        <p:spPr bwMode="auto">
          <a:xfrm>
            <a:off x="8174081" y="4938972"/>
            <a:ext cx="8234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CA" sz="2400" dirty="0">
                <a:solidFill>
                  <a:srgbClr val="FF0000"/>
                </a:solidFill>
              </a:rPr>
              <a:t>C&gt;0</a:t>
            </a:r>
          </a:p>
        </p:txBody>
      </p:sp>
    </p:spTree>
    <p:extLst>
      <p:ext uri="{BB962C8B-B14F-4D97-AF65-F5344CB8AC3E}">
        <p14:creationId xmlns:p14="http://schemas.microsoft.com/office/powerpoint/2010/main" val="1675003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36818E-6 L 0.35382 -0.1073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00" y="-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80204E-6 L 0.68386 0.2698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00" y="13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6901E-6 L 0.34358 0.12118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00" y="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35985E-6 L 0.6408 0.525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000" y="2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 animBg="1"/>
      <p:bldP spid="22" grpId="0" animBg="1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125760"/>
            <a:ext cx="7499350" cy="85496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II) Quadratic Formula:</a:t>
            </a:r>
          </a:p>
        </p:txBody>
      </p:sp>
      <p:sp>
        <p:nvSpPr>
          <p:cNvPr id="1032" name="Content Placeholder 2"/>
          <p:cNvSpPr>
            <a:spLocks noGrp="1"/>
          </p:cNvSpPr>
          <p:nvPr>
            <p:ph idx="1"/>
          </p:nvPr>
        </p:nvSpPr>
        <p:spPr>
          <a:xfrm>
            <a:off x="1403648" y="1484784"/>
            <a:ext cx="7499350" cy="4800600"/>
          </a:xfrm>
        </p:spPr>
        <p:txBody>
          <a:bodyPr/>
          <a:lstStyle/>
          <a:p>
            <a:pPr eaLnBrk="1" hangingPunct="1"/>
            <a:r>
              <a:rPr lang="en-CA" dirty="0"/>
              <a:t>When Solving a quadratic function</a:t>
            </a:r>
            <a:br>
              <a:rPr lang="en-CA" dirty="0"/>
            </a:br>
            <a:r>
              <a:rPr lang="en-CA" dirty="0"/>
              <a:t>                     , we can use the Quadratic formula to solve for the “x” variable: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785938" y="2000250"/>
          <a:ext cx="2428875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54080" imgH="215640" progId="Equation.DSMT4">
                  <p:embed/>
                </p:oleObj>
              </mc:Choice>
              <mc:Fallback>
                <p:oleObj name="Equation" r:id="rId3" imgW="1054080" imgH="21564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2000250"/>
                        <a:ext cx="2428875" cy="496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143250" y="3214688"/>
          <a:ext cx="3071813" cy="1122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20480" imgH="482400" progId="Equation.DSMT4">
                  <p:embed/>
                </p:oleObj>
              </mc:Choice>
              <mc:Fallback>
                <p:oleObj name="Equation" r:id="rId5" imgW="1320480" imgH="48240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3214688"/>
                        <a:ext cx="3071813" cy="11223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1857375" y="4572000"/>
          <a:ext cx="3214688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33440" imgH="215640" progId="Equation.DSMT4">
                  <p:embed/>
                </p:oleObj>
              </mc:Choice>
              <mc:Fallback>
                <p:oleObj name="Equation" r:id="rId7" imgW="1333440" imgH="215640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572000"/>
                        <a:ext cx="3214688" cy="520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928813" y="5213350"/>
          <a:ext cx="919162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80880" imgH="177480" progId="Equation.DSMT4">
                  <p:embed/>
                </p:oleObj>
              </mc:Choice>
              <mc:Fallback>
                <p:oleObj name="Equation" r:id="rId9" imgW="380880" imgH="17748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5213350"/>
                        <a:ext cx="919162" cy="430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00375" y="5214938"/>
            <a:ext cx="30003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500">
                <a:latin typeface="Gill Sans MT" pitchFamily="34" charset="0"/>
              </a:rPr>
              <a:t>Can’t Divide by zero!</a:t>
            </a:r>
          </a:p>
        </p:txBody>
      </p:sp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1239838" y="5919788"/>
          <a:ext cx="2017712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25480" imgH="215640" progId="Equation.DSMT4">
                  <p:embed/>
                </p:oleObj>
              </mc:Choice>
              <mc:Fallback>
                <p:oleObj name="Equation" r:id="rId11" imgW="825480" imgH="21564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838" y="5919788"/>
                        <a:ext cx="2017712" cy="527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500438" y="5929313"/>
            <a:ext cx="50720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500">
                <a:latin typeface="Gill Sans MT" pitchFamily="34" charset="0"/>
              </a:rPr>
              <a:t>Can’t square root a negative number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63" y="71438"/>
            <a:ext cx="7497762" cy="3357562"/>
          </a:xfrm>
        </p:spPr>
        <p:txBody>
          <a:bodyPr/>
          <a:lstStyle/>
          <a:p>
            <a:pPr eaLnBrk="1" hangingPunct="1"/>
            <a:r>
              <a:rPr lang="en-CA" sz="3100"/>
              <a:t>The QF can be used to find the “roots” </a:t>
            </a:r>
            <a:br>
              <a:rPr lang="en-CA" sz="3100"/>
            </a:br>
            <a:r>
              <a:rPr lang="en-CA" sz="3100"/>
              <a:t>(x-intercepts) without a graphing calculator</a:t>
            </a:r>
          </a:p>
          <a:p>
            <a:pPr eaLnBrk="1" hangingPunct="1"/>
            <a:r>
              <a:rPr lang="en-CA" sz="3100"/>
              <a:t>Can be used with equations that can not be factored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CA"/>
              <a:t>Ex: Solve for “x”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285875" y="2630488"/>
          <a:ext cx="2655888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43000" imgH="215640" progId="Equation.DSMT4">
                  <p:embed/>
                </p:oleObj>
              </mc:Choice>
              <mc:Fallback>
                <p:oleObj name="Equation" r:id="rId3" imgW="1143000" imgH="2156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875" y="2630488"/>
                        <a:ext cx="2655888" cy="50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857875" y="2143125"/>
            <a:ext cx="28575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First:  Find coefficients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5000625" y="2522538"/>
          <a:ext cx="1023938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80880" imgH="177480" progId="Equation.DSMT4">
                  <p:embed/>
                </p:oleObj>
              </mc:Choice>
              <mc:Fallback>
                <p:oleObj name="Equation" r:id="rId5" imgW="380880" imgH="17748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2522538"/>
                        <a:ext cx="1023938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215063" y="2500313"/>
          <a:ext cx="12636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800" imgH="190440" progId="Equation.DSMT4">
                  <p:embed/>
                </p:oleObj>
              </mc:Choice>
              <mc:Fallback>
                <p:oleObj name="Equation" r:id="rId7" imgW="469800" imgH="19044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63" y="2500313"/>
                        <a:ext cx="12636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572375" y="2500313"/>
          <a:ext cx="1468438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45760" imgH="177480" progId="Equation.DSMT4">
                  <p:embed/>
                </p:oleObj>
              </mc:Choice>
              <mc:Fallback>
                <p:oleObj name="Equation" r:id="rId9" imgW="545760" imgH="17748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75" y="2500313"/>
                        <a:ext cx="1468438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57813" y="3071813"/>
            <a:ext cx="3857625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Plug coefficients into formula: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857875" y="3703638"/>
          <a:ext cx="257175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480" imgH="482400" progId="Equation.DSMT4">
                  <p:embed/>
                </p:oleObj>
              </mc:Choice>
              <mc:Fallback>
                <p:oleObj name="Equation" r:id="rId11" imgW="1320480" imgH="4824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3703638"/>
                        <a:ext cx="257175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000125" y="3357563"/>
          <a:ext cx="3429000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234880" imgH="583920" progId="Equation.DSMT4">
                  <p:embed/>
                </p:oleObj>
              </mc:Choice>
              <mc:Fallback>
                <p:oleObj name="Equation" r:id="rId13" imgW="2234880" imgH="58392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3357563"/>
                        <a:ext cx="3429000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071563" y="4500563"/>
          <a:ext cx="2055812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55600" imgH="457200" progId="Equation.DSMT4">
                  <p:embed/>
                </p:oleObj>
              </mc:Choice>
              <mc:Fallback>
                <p:oleObj name="Equation" r:id="rId15" imgW="1155600" imgH="4572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500563"/>
                        <a:ext cx="2055812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1071563" y="5500688"/>
          <a:ext cx="12192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85800" imgH="431640" progId="Equation.DSMT4">
                  <p:embed/>
                </p:oleObj>
              </mc:Choice>
              <mc:Fallback>
                <p:oleObj name="Equation" r:id="rId17" imgW="685800" imgH="43164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5500688"/>
                        <a:ext cx="121920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2500313" y="5357813"/>
          <a:ext cx="2817812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155600" imgH="431640" progId="Equation.DSMT4">
                  <p:embed/>
                </p:oleObj>
              </mc:Choice>
              <mc:Fallback>
                <p:oleObj name="Equation" r:id="rId19" imgW="1155600" imgH="43164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13" y="5357813"/>
                        <a:ext cx="2817812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786438" y="5357813"/>
            <a:ext cx="3071812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You get two answers because of </a:t>
            </a:r>
            <a:r>
              <a:rPr lang="en-CA" sz="2300" u="sng">
                <a:solidFill>
                  <a:srgbClr val="FF0000"/>
                </a:solidFill>
                <a:latin typeface="Gill Sans MT" pitchFamily="34" charset="0"/>
              </a:rPr>
              <a:t>+</a:t>
            </a:r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63" y="71438"/>
            <a:ext cx="7497762" cy="335756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CA"/>
              <a:t>Ex: Solve for “x” to 2 decimal places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328738" y="642938"/>
          <a:ext cx="352901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66680" imgH="215640" progId="Equation.DSMT4">
                  <p:embed/>
                </p:oleObj>
              </mc:Choice>
              <mc:Fallback>
                <p:oleObj name="Equation" r:id="rId3" imgW="1066680" imgH="2156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8738" y="642938"/>
                        <a:ext cx="352901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37250" y="774700"/>
            <a:ext cx="28575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First:  Find coefficients</a:t>
            </a:r>
          </a:p>
        </p:txBody>
      </p:sp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5572125" y="1214438"/>
          <a:ext cx="99060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68280" imgH="177480" progId="Equation.DSMT4">
                  <p:embed/>
                </p:oleObj>
              </mc:Choice>
              <mc:Fallback>
                <p:oleObj name="Equation" r:id="rId5" imgW="368280" imgH="17748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25" y="1214438"/>
                        <a:ext cx="990600" cy="477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951663" y="1214438"/>
          <a:ext cx="126365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800" imgH="190440" progId="Equation.DSMT4">
                  <p:embed/>
                </p:oleObj>
              </mc:Choice>
              <mc:Fallback>
                <p:oleObj name="Equation" r:id="rId7" imgW="469800" imgH="19044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1663" y="1214438"/>
                        <a:ext cx="1263650" cy="511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627688" y="1879600"/>
          <a:ext cx="1230312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57200" imgH="177480" progId="Equation.DSMT4">
                  <p:embed/>
                </p:oleObj>
              </mc:Choice>
              <mc:Fallback>
                <p:oleObj name="Equation" r:id="rId9" imgW="457200" imgH="17748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7688" y="1879600"/>
                        <a:ext cx="1230312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57813" y="2714625"/>
            <a:ext cx="385762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300">
                <a:solidFill>
                  <a:srgbClr val="FF0000"/>
                </a:solidFill>
                <a:latin typeface="Gill Sans MT" pitchFamily="34" charset="0"/>
              </a:rPr>
              <a:t>Plug coefficients into formula: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857875" y="3286125"/>
          <a:ext cx="257175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20480" imgH="482400" progId="Equation.DSMT4">
                  <p:embed/>
                </p:oleObj>
              </mc:Choice>
              <mc:Fallback>
                <p:oleObj name="Equation" r:id="rId11" imgW="1320480" imgH="4824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75" y="3286125"/>
                        <a:ext cx="257175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143000" y="1819275"/>
          <a:ext cx="32924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45960" imgH="583920" progId="Equation.DSMT4">
                  <p:embed/>
                </p:oleObj>
              </mc:Choice>
              <mc:Fallback>
                <p:oleObj name="Equation" r:id="rId13" imgW="2145960" imgH="58392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819275"/>
                        <a:ext cx="32924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1000125" y="3000375"/>
          <a:ext cx="2709863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155600" imgH="457200" progId="Equation.DSMT4">
                  <p:embed/>
                </p:oleObj>
              </mc:Choice>
              <mc:Fallback>
                <p:oleObj name="Equation" r:id="rId15" imgW="1155600" imgH="4572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3000375"/>
                        <a:ext cx="2709863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9"/>
          <p:cNvGraphicFramePr>
            <a:graphicFrameLocks noChangeAspect="1"/>
          </p:cNvGraphicFramePr>
          <p:nvPr/>
        </p:nvGraphicFramePr>
        <p:xfrm>
          <a:off x="1071563" y="4429125"/>
          <a:ext cx="196532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14400" imgH="431640" progId="Equation.DSMT4">
                  <p:embed/>
                </p:oleObj>
              </mc:Choice>
              <mc:Fallback>
                <p:oleObj name="Equation" r:id="rId17" imgW="914400" imgH="431640" progId="Equation.DSMT4">
                  <p:embed/>
                  <p:pic>
                    <p:nvPicPr>
                      <p:cNvPr id="2058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4429125"/>
                        <a:ext cx="1965325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0"/>
          <p:cNvGraphicFramePr>
            <a:graphicFrameLocks noChangeAspect="1"/>
          </p:cNvGraphicFramePr>
          <p:nvPr/>
        </p:nvGraphicFramePr>
        <p:xfrm>
          <a:off x="1150938" y="5643563"/>
          <a:ext cx="377825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49080" imgH="203040" progId="Equation.DSMT4">
                  <p:embed/>
                </p:oleObj>
              </mc:Choice>
              <mc:Fallback>
                <p:oleObj name="Equation" r:id="rId19" imgW="1549080" imgH="203040" progId="Equation.DSMT4">
                  <p:embed/>
                  <p:pic>
                    <p:nvPicPr>
                      <p:cNvPr id="205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5643563"/>
                        <a:ext cx="377825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>
                <a:solidFill>
                  <a:schemeClr val="tx2">
                    <a:satMod val="130000"/>
                  </a:schemeClr>
                </a:solidFill>
              </a:rPr>
              <a:t>Conditions for Using QF: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/>
              <a:t>One side of the equation must be zero!</a:t>
            </a:r>
            <a:br>
              <a:rPr lang="en-CA"/>
            </a:br>
            <a:r>
              <a:rPr lang="en-CA"/>
              <a:t>(Move all numbers to one side)</a:t>
            </a:r>
          </a:p>
          <a:p>
            <a:pPr eaLnBrk="1" hangingPunct="1"/>
            <a:endParaRPr lang="en-CA"/>
          </a:p>
          <a:p>
            <a:pPr eaLnBrk="1" hangingPunct="1"/>
            <a:r>
              <a:rPr lang="en-CA"/>
              <a:t>Equation must be a Quadratic Function</a:t>
            </a:r>
            <a:br>
              <a:rPr lang="en-CA"/>
            </a:br>
            <a:r>
              <a:rPr lang="en-CA"/>
              <a:t>and in “General Form”</a:t>
            </a:r>
          </a:p>
          <a:p>
            <a:pPr eaLnBrk="1" hangingPunct="1">
              <a:buFont typeface="Wingdings 2" pitchFamily="18" charset="2"/>
              <a:buNone/>
            </a:pPr>
            <a:endParaRPr lang="en-CA"/>
          </a:p>
          <a:p>
            <a:pPr eaLnBrk="1" hangingPunct="1"/>
            <a:r>
              <a:rPr lang="en-CA"/>
              <a:t>IF                is negative, then you will have “NO Real Solutions”!  (NO answer)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1357313" y="2540000"/>
          <a:ext cx="28797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62040" imgH="253800" progId="Equation.DSMT4">
                  <p:embed/>
                </p:oleObj>
              </mc:Choice>
              <mc:Fallback>
                <p:oleObj name="Equation" r:id="rId3" imgW="1562040" imgH="2538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2540000"/>
                        <a:ext cx="287972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494213" y="2500313"/>
          <a:ext cx="3863975" cy="46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95200" imgH="253800" progId="Equation.DSMT4">
                  <p:embed/>
                </p:oleObj>
              </mc:Choice>
              <mc:Fallback>
                <p:oleObj name="Equation" r:id="rId5" imgW="2095200" imgH="2538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4213" y="2500313"/>
                        <a:ext cx="3863975" cy="468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00438" y="4000500"/>
          <a:ext cx="29876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54080" imgH="215640" progId="Equation.DSMT4">
                  <p:embed/>
                </p:oleObj>
              </mc:Choice>
              <mc:Fallback>
                <p:oleObj name="Equation" r:id="rId7" imgW="1054080" imgH="21564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4000500"/>
                        <a:ext cx="298767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435225" y="4714875"/>
          <a:ext cx="1493838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11000" imgH="304560" progId="Equation.DSMT4">
                  <p:embed/>
                </p:oleObj>
              </mc:Choice>
              <mc:Fallback>
                <p:oleObj name="Equation" r:id="rId9" imgW="711000" imgH="30456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4714875"/>
                        <a:ext cx="1493838" cy="64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CA">
                <a:effectLst>
                  <a:outerShdw blurRad="38100" dist="38100" dir="2700000" algn="tl">
                    <a:srgbClr val="C0C0C0"/>
                  </a:outerShdw>
                </a:effectLst>
              </a:rPr>
              <a:t>Ex: Solve for “x”</a:t>
            </a: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4500563" y="1285875"/>
          <a:ext cx="4452937" cy="512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349360" imgH="253800" progId="Equation.DSMT4">
                  <p:embed/>
                </p:oleObj>
              </mc:Choice>
              <mc:Fallback>
                <p:oleObj name="Equation" r:id="rId3" imgW="2349360" imgH="253800" progId="Equation.DSMT4">
                  <p:embed/>
                  <p:pic>
                    <p:nvPicPr>
                      <p:cNvPr id="51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1285875"/>
                        <a:ext cx="4452937" cy="512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071563" y="1214438"/>
          <a:ext cx="2892425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282680" imgH="241200" progId="Equation.DSMT4">
                  <p:embed/>
                </p:oleObj>
              </mc:Choice>
              <mc:Fallback>
                <p:oleObj name="Equation" r:id="rId5" imgW="1282680" imgH="2412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1214438"/>
                        <a:ext cx="2892425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035050" y="1966913"/>
          <a:ext cx="310832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00200" imgH="495000" progId="Equation.DSMT4">
                  <p:embed/>
                </p:oleObj>
              </mc:Choice>
              <mc:Fallback>
                <p:oleObj name="Equation" r:id="rId7" imgW="1600200" imgH="49500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1966913"/>
                        <a:ext cx="3108325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036638" y="3000375"/>
          <a:ext cx="2392362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31560" imgH="457200" progId="Equation.DSMT4">
                  <p:embed/>
                </p:oleObj>
              </mc:Choice>
              <mc:Fallback>
                <p:oleObj name="Equation" r:id="rId9" imgW="1231560" imgH="45720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8" y="3000375"/>
                        <a:ext cx="2392362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036638" y="3970338"/>
          <a:ext cx="2392362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31560" imgH="457200" progId="Equation.DSMT4">
                  <p:embed/>
                </p:oleObj>
              </mc:Choice>
              <mc:Fallback>
                <p:oleObj name="Equation" r:id="rId11" imgW="1231560" imgH="45720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6638" y="3970338"/>
                        <a:ext cx="2392362" cy="887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073150" y="4899025"/>
          <a:ext cx="1998663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457200" progId="Equation.DSMT4">
                  <p:embed/>
                </p:oleObj>
              </mc:Choice>
              <mc:Fallback>
                <p:oleObj name="Equation" r:id="rId12" imgW="1028520" imgH="457200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4899025"/>
                        <a:ext cx="1998663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71563" y="5988050"/>
            <a:ext cx="3286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3200">
                <a:solidFill>
                  <a:srgbClr val="FF0000"/>
                </a:solidFill>
                <a:latin typeface="Gill Sans MT" pitchFamily="34" charset="0"/>
              </a:rPr>
              <a:t>No Real Solutions! </a:t>
            </a:r>
          </a:p>
        </p:txBody>
      </p: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857750" y="1928813"/>
          <a:ext cx="4178300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17360" imgH="215640" progId="Equation.DSMT4">
                  <p:embed/>
                </p:oleObj>
              </mc:Choice>
              <mc:Fallback>
                <p:oleObj name="Equation" r:id="rId14" imgW="1917360" imgH="215640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1928813"/>
                        <a:ext cx="4178300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5143500" y="2500313"/>
          <a:ext cx="2157413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90360" imgH="215640" progId="Equation.DSMT4">
                  <p:embed/>
                </p:oleObj>
              </mc:Choice>
              <mc:Fallback>
                <p:oleObj name="Equation" r:id="rId16" imgW="990360" imgH="215640" progId="Equation.DSMT4">
                  <p:embed/>
                  <p:pic>
                    <p:nvPicPr>
                      <p:cNvPr id="5129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2500313"/>
                        <a:ext cx="2157413" cy="500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6086475" y="3143250"/>
          <a:ext cx="270033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574640" imgH="545760" progId="Equation.DSMT4">
                  <p:embed/>
                </p:oleObj>
              </mc:Choice>
              <mc:Fallback>
                <p:oleObj name="Equation" r:id="rId18" imgW="1574640" imgH="54576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6475" y="3143250"/>
                        <a:ext cx="2700338" cy="936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6054725" y="4143375"/>
          <a:ext cx="1589088" cy="78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27000" imgH="457200" progId="Equation.DSMT4">
                  <p:embed/>
                </p:oleObj>
              </mc:Choice>
              <mc:Fallback>
                <p:oleObj name="Equation" r:id="rId20" imgW="927000" imgH="45720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4143375"/>
                        <a:ext cx="1589088" cy="784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5295900" y="5000625"/>
          <a:ext cx="2633663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536480" imgH="431640" progId="Equation.DSMT4">
                  <p:embed/>
                </p:oleObj>
              </mc:Choice>
              <mc:Fallback>
                <p:oleObj name="Equation" r:id="rId22" imgW="1536480" imgH="43164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900" y="5000625"/>
                        <a:ext cx="2633663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5248275" y="5761038"/>
          <a:ext cx="192087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39600" imgH="431640" progId="Equation.DSMT4">
                  <p:embed/>
                </p:oleObj>
              </mc:Choice>
              <mc:Fallback>
                <p:oleObj name="Equation" r:id="rId24" imgW="939600" imgH="43164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8275" y="5761038"/>
                        <a:ext cx="1920875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9hch4.7"/>
  <p:tag name="ISPRING_RESOURCE_PATHS_HASH" val="f5dd3b5eab04799935286d652a75b776e2b83c"/>
  <p:tag name="ISPRING_RESOURCE_PATHS_HASH_2" val="8f1c2863e69028be60be343a8ad3dbaf6adf1f7"/>
  <p:tag name="ISPRING_ULTRA_SCORM_COURSE_ID" val="6E5C8D04-28A9-421B-88F8-432291A949F8"/>
  <p:tag name="ISPRING_SCORM_RATE_SLIDES" val="1"/>
  <p:tag name="ISPRING_PLAYERS_CUSTOMIZATION" val="UEsDBBQAAgAIACytjEYqDcM2UQQAAAsQAAAdAAAAdW5pdmVyc2FsL2NvbW1vbl9tZXNzYWdlcy5sbmetV/9u2zYQ/r9A34EQUGADNrcd0KIYEgeyxNhEZMmV6DjZMAiMxNhEKDHTD7fZX32aPtieZEdKbuykg6SkgG1YtO+74913H49HJ58ziba8KIXKj623ozcW4nmiUpGvj60lPf31g4XKiuUpkyrnx1auLHQyfvniSLJ8XbM1h+8vXyB0lPGyhMdyrJ/un5FIj63FJHaC+cL2L2MvmAbxhEytsaOyW5bfIU+t1U+/vf/w+e279z8fvW7t+sBEc9vzDoGQQXr3pgeQT8PAiwENe7GPL6g11p/D7IIl9YiPrXH7ZZj1IsTn1lh/dtotwxD7NI484uKYRLEfUJMLD1PsWuNLVaMN23JUKbQV/BOqNhzqWImCo1KK1PyQKFjIa97lzA3mNvHjEEc0JA4lgW+NI1UUd78YWFZXG1WAuxKlomRXkqfGJzDG/H5b8BJcswoYheBVbQT8U2VM5KNO16G9Iv40pkHgRTH23d2KNcZ5ityCaTcDUUI7wiEAFKzkxRNsY8MyY45sKYchzMh05sGb6hBmYr2R8K6GxrHAUIMFz7usgCM4BHZF0SoIXZ00cIUYumVl+UkV6QE/9gvVBUx8JwAKOnQPnGqMHTDUWIBuFAVPqi6wOY4ie4rjSXABRIa+C4ZYBGfQbmdDLC5xBC2Coy4b3z4nU1sTXrfYjv+7/kqYprO8QyxJwE6nbytUXcKKTil0gem0cpiXCH9cQtWI7X2nixtASKyp11psOYRQpN3sAU1xsKv583FJ/ohPbeJhNwZCucEqpkbstDMG8pCrCjEpld4A+GXpluUJR1c8YTUQ/g7+lorU/E0X20Tydy3+QaxqpeVVq0q+iy9ejZ4XGqEeqOmKFXmPPn8AdaCJjzeb1SXstKp4dlt17WIvE6MfEsVz96W77n831acuz9zRA/9DtxM1wjQh0O0TofpbYDiKtPjC6SH7WxH/FBwtGn0DAST59QCfftAC+Ao9FeMcMn8QwjlUZID9Ck8iQnWO+VUpqs4z2xSqqff3OZLAkCR5xe95csWvFfS/5GzbHN0g4YY4oyc4G0SIvcniQKdbFB8CWjfjA4QkRQb7T3tgLud4l8FGXg8ysVK1TI2cSXFjJBZqU2f88cxyXajMrEpW7nqpUfiT50TRbC5snC4GnL0RtkNnFju272A97uoelj2NgMs6Jo9GsWdPtDmQOmNVsoFz5VrVedoTqJlYXXxqA1ib0oizItn8++VrT4wHkTSrqF39fRAIdKjWJfwN7E9fVbz8qwuE2pNDO/PQx6qd8Hd2PQd+SoAOP2SSZs2hlakMlkbdfoFtbdFsSm1nNgdCRoZ/qi6S7jFlH2Fuh2cgSmYWtcZzVtyAolGl5CAUk2pNwGqY9/tLVl1JkfMhts87E/SGKVnEtuuaGyc0nxTJTXOWpjBXJ+3VU8LVsy+YM7N9ELwHeDwV1UBAc8bs5AUavXm+b/Pt4yPn21Npru1Hr/du8f8BUEsDBBQAAgAIACytjEYl32KDvQQAAMsWAAAnAAAAdW5pdmVyc2FsL2ZsYXNoX3B1Ymxpc2hpbmdfc2V0dGluZ3MueG1szVjdbho5FL7nKaxZ9bIhSZNsGgERIYOCyl9hsm20WiEzYxhvPPbU9kDp1T5NH2yfZI9xIBAI8WxFFOWC4DnnOz/2+fwxpcvvCUMTIhUVvOwdHRx6iPBQRJSPy95tUH9/7iGlMY8wE5yUPS48dFkplNJsyKiK+0RrMFUIYLi6SHXZi7VOL4rF6XR6QFUqzVPBMg346iAUSTGVRBGuiSymDM/gQ89SorxKoYBQyS61RJQxgmgEKXBqssOszrCKvaI1G+LwfixFxqOaYEIiOR6Wvd/Oq+ZvYWOhrmlCuClOVWDRLOsLHEXU5INZn/4gKCZ0HEPiR4cnHprSSMdl78PhscEB++ImzhzdVoENTk1AOVw/BEiIxhHW2H61ESUZEQl9JaqiZUYAdG1txVKT73q5YJeiGccJDQN4gkyvyt51MOj5db/nt2v+4LbXtKk6ewSNoOk7+fSbjWt/0O4Efn9wE7SauZ0C/2uQwylvZs7w3Z7f99uB3xtcNTo5PdyTevTxW9VGM6fPF/+q3wjyRmpXW3ldujedtptPrdPqVtt3uVK7uev6vWaj/WkQdDrNoNF99Jqf+5UTXiquD0sJhkpkcm0kFmzRjYUWTyZDEQ1sxbAck0DUKczwCDNFPPR3SsafM8yonpm5BlK7JyStqpSEumdmtuyZOfQe4SwgpAbBVhjhdMkIH0/Wqi/a8CuVbU+0BJSXYj5rivGrZ396tsz++Ox8d/rb0ixhrXEYA/HpBW+triysRoKvUZb5joaCRcuCSDIkURsnZIXP+/eU18HyyEMjOEQMSq1KipmHqIbSw6WzyoZKUz2/Qeqrlgiw4KYiqNXfaEUYYwn1qdX1h64bzg4rf7aFJuov2wi79JypzyN0LfEUbjIX8y7hLmY3sEnMbBSRTklIrHJYoipjLsa9xcC5GLewvCcSBUIwJ/vuYiRQg4+EU+4Jpk55fyFDRTVxMb2iTqE7mWaUOyHOj45TliJjEZqJDDF6T5AWCDqSJfBfTNCqgkAjKZL5KqgcjRSjcKwnlExJdOkS6A5CJBl4mjFmRNsI3zL6Aw3JSEjAJXgCBxjWqbL4B7mAU6zUIyhe5PjO3sON9rX/9Z0pEEcTDJomHziwCklSvQ98DLVzASEYE9DNFQjoTIgzGBWzPxGN5mYuZTrHjvFkvulmI+egsN0U8rGY8CAE/qM8I66AIeZIcDZDOISRVeYITajIFKzYw2Kh1f9K0LoiyuepjoGmIZiM3Ejn8Oj4w8np2e/nHy8Oiv/+8/P9TqcH3dBl2ESzwqG2U6E6ez5Rwy/4PaM63byeaM8XnJ5VoM5+edPcoUadPbcIP2ffp8rU2XFDn77guUOlvuC5Q6tu+NaFTAxRRRsnYftPnQeVtalESkWjkLYLprmue4t6qe9Xe7UbBHt02wz6F27XJIKGhTGQysj8VHe6hW8D2A7fCd503UmG9Pw/nABhA52Y0y1su+NU8CdHmWZkQ3dFMjilAHf+2AoMuPUZTUAyRa9G579Crs+N1D55eW989SrM8Us/tSzt7Ik5CJZhDIdobwfvzTPzPtv7ljpmvy1f7qy9zVm+IVl/ZWqeJJTTBPpoBOjyPWvl9OSwVNz+qFAAtPUX0JXCf1BLAwQUAAIACAAsrYxGSEisH7ECAABRCgAAIQAAAHVuaXZlcnNhbC9mbGFzaF9za2luX3NldHRpbmdzLnhtbJVW227bMAx931cE2XvcXdMBaoA0zYAC3VqsRd9lm7GFyJIhyeny99O1lhM79kIUiMhzSIoXpUjuCVt9mM1QxikXz6AUYYU0mqCbkfxmnjZKcbbIOFPA1IJxUWE6X338aT8oscgxFj+AmMrZ4QzaMEv7mULxMb4tjQwRMl7VmB0feMEXKc72heANy0dTK481CErYXiOvfiw328EAlEh1r6Dq5LS9NjKNUguQEkxK37dGRlkUp0BDpCv7mchpQ12+/QntQCRRlrb+ZGSIVuMCukW+XhsZxjPtvduVpZHLBAV/lYZ++WxkEErxEUTX+d1XI4MMXjf1/8xILXhhCtrlXG7iO4dynOv1M1ldGRklmAuZQKNd8OWxd72LQP5rvPfIrKvg9MnU9eRBME1PKayUaAAl4eRssuRvj43S+wGrHaZSA2JVC3rSST/hRgY3XV2L+wNvhOWxL69pIa+cNhVsXMKRu66+xW82t/atiJ2+66IMBRy8MkqxVbbI37quZ8hI2SKfKcnhkdHjGfzU4jihx7fYd/Ny+bUVGNbH3FvDKVhNpAezuTIK7RUBU/EcVtKk80IqMG1DidW5lJKznBDDB1JgRTj7ZXDp0V5GouTE4Eetf7CQIopC37zZHPUrHffLnsfH0f0otHdz55nSb/jNHCuFs7LSP0pyPvM8vSTazTzpZ5hXUsNB3LMdn8ipsNiDeOGcTo3CuIKpWO4WawCNkqgAKOmvMPI++krPmioFsdUdIxBGpqtzuJIUJdV/6pXAG+TB6Bs2YHVUVWp/DBP6Do80fgAAi6wME+sOzlI1VBEKBwh7HynslYfuhqSe0KFhW6sH2Kl43LzmZB6jFWrH0b8S7ZzEfrqGHsKrTquf4SzjI69wKu3FOks/9iaHl8yMXgxyCj9MHdfafl5CrTT/Sv4DUEsDBBQAAgAIACytjEZBWHYjkQQAANwVAAAmAAAAdW5pdmVyc2FsL2h0bWxfcHVibGlzaGluZ19zZXR0aW5ncy54bWzNWN1y4jYUvucpNO7s5UKSTdIsA2QIcQZm+Ss43c10OoywBVYjS64kw7JXfZo+WJ+kRygQCITI7Sbt5IJwfL7v/Fjn+MOVy68JQzMiFRW86h0XjzxEeCgiyqdV7za4eX/hIaUxjzATnFQ9Ljx0WStU0mzMqIqHRGtwVQhouCqnuurFWqflUmk+nxepSqW5KlimgV8VQ5GUUkkU4ZrIUsrwAj70IiXKqxUKCFWsqSOijBFEI0iBU5MdZk2dMK9kvcY4vJ9KkfGoIZiQSE7HVe+Hi7r5W/lYpmuaEG5qUzUwGrMu4yiiJh3MhvQbQTGh0xjyPj469dCcRjqueh+OTgwP+Jd2eZbstghseBoCquH6IUBCNI6wxvarjSjJhEhoK1E1LTMCpFu2DU9Nvuq1wZqiBccJDQO4gkyrqt51MBr4N/7A7zb80e2gbVN1RgStoO07YYbt1rU/6vYCfzhqBp12blDgfwlygPJm5kzfH/hDvxv4g9FVq5cT4Z7UI8bv1FvtnJjP/tWwFeSN1K138kL6zV7XDdPodfr17l2u1Jp3fX/QbnU/jYJerx20+o+o5bnfOOGV0vawVGCoRCa3RmK1LPqx0OLJZCiiYVkxLKckEDcUZniCmSIe+i0l058yzKhemLmGnXZPSFpXKQn1wMxs1TNz6D3SWUJIDYJtbISz9Ub4eLpVfcmG36hsf6IV2Hgp5ou2mL559mfn6+xPzi8Op78vzQrWGocxLD692lublpXXRPCtlWW+o7Fg0bqgCZwSBrXUJcXMQ1RDbeH6qjYd0DeUwfkx2OPihOud4sIYS8hYbdof+mi2cFj7pSs0Ub/a0qzpOVefR+ha4jk8mlzc+4S7uDWh7cy0nkinJCRWOTxRnTEX58FqhFycO1jeE4kCIZiTf391yFGLT4RT7gmmTnl/JmNFNXFxvaJOoXuZZpQ7MS6PjlOWImMRWogMMXpPkBYIOpIl8F9M0KYmQBMpkqWVYaWRYjQiaEbJnESXLoHuIESSAdIMJiPaRvg9o9/QmEyEBF6CZ3CAwU6V5S/mIk6xUo+keJXjO/tkbXWv/S/vTIE4mmFQKfnIYU+QJNWvwY+hdi4gBGMCurlBAZ0JcQajYu5PRKOlm0uZzrFjPFvedHMjl6RwuynkYznhQgj7i/KMuBKGmCPB2QLhEEZWmSM0oyJTYLGHxVKrf5SghSLKl6lOQUdDMBm5LZ2j45MPp2fnP158LBdLf/3x5/uDoAcl0GfYRLNSoHFQczojn+jbF3DP6Eg31BM1+QLoWU3pjMub5gF96YzcI+WcsU+1pjNwR3G+gDygO19AHlCfO9gbIROzqKKdk7D/x8uDbtpVIpWS0S37JdBSqb2NAhr69UGjiaDrt+1gWHZ78CFoQRjDmpiYn9NOz9XbABrsO9GbPjoJi4H/sxMh3BKnXegWtttzKviTo/AyQqC/IQKcUoCn+NRKBniOM5qACIrebEH/m3X53JC85qZ9tQ30Jrvg8M8huym+1y4gWIYxHItXO0r//fb8rg37P/XAflu/JNl6K7J+07D96rEA9u03srXC31BLAwQUAAIACAAsrYxGkkawmakBAABDBgAAHwAAAHVuaXZlcnNhbC9odG1sX3NraW5fc2V0dGluZ3MuanONlE1PwzAMhu/7FVW4oml8DrhNMCQkDkjshjhknddVS+MqSQtj2n+nzr6aNGHEl8R58jp2FK97STNYypKHZG3ndv3mrq0PyGdUBeeuX0T8BfmZFvkMJnkBIpfAPKTeHz24N0ciJMykFZ2u3klWt/QY0s6cC93Gy4CECvh06HAdAL8Cvu/Q4R8ntV1a25RadZ5WxqDspygNSNOXqApuGXb2bEc7Qw/GGtQJdM5TcESHdsTIo+LNkKzNpViUXK5eMcP+lKfLTGElZ7H4i1UJqnnx5RYY3A8fx46cyLV5MVD4gcd3ZHGyVKA17OLejsmCsOBTEC3dgR1/oI5wNyGPrnOdmz09uiBr0yXPoFOluxGZi8lGq1PNIVmXM/BttsTVJZlDCL4C1ZF6uiZzQCyr8h8PWCrMqCIdtFvzAyqQz3KZ7UIPyIIcXZZkY9U7Jmqv/8ScL4TeF1qEfl8Rax2hf+/5zEHQiau9uK+huNGW5YPxbhXtQs5tjN9IaP2RMG4MTxdF0x+a5kg1B93MQb3IOZKj4GoJaoIo7L5EA3aClbENOvn0szlxn97mF1BLAwQUAAIACAAsrYxGGtrqO6oAAAAfAQAAGgAAAHVuaXZlcnNhbC9pMThuX3ByZXNldHMueG1snY8xD8IgEIV3fgW5XbBb0wDdTNwcdDYVUUno0XDU+vOF1Bhnh0vuXd73Xk71rzHwp0vkI2poxBa4QxuvHu8aTsfdpgVOecDrECI6DRiB94Yp37R4SI5cJl4ikDQ8cp46KZdlEZ6mVBIohjmXYBI2jrLMGFFWUk4rCivb+b/ozw0MY5yry+xD3qMpe1GrhVOyGipzdig83iLIalDy667KzpRLRRFK/jxm2BtQSwMEFAACAAgALK2MRvWL2nlmAAAAaAAAABwAAAB1bml2ZXJzYWwvbG9jYWxfc2V0dGluZ3MueG1ss7GvyM1RKEstKs7Mz7NVMtQzUFJIzUvOT8nMS7dVCg1x07VQUiguScxLSczJz0u1VcrLV1Kwt+OyyclPTswJTi0pASosVijISaxMLQpJzQUySlL9EnOBKp2cfRNLMvSSE5X07bgAUEsDBBQAAgAIADO7f0TOggk37AIAAIgIAAAUAAAAdW5pdmVyc2FsL3BsYXllci54bWytVU1v2zAMPafA/oOhe62kXdc0kFt0BYod1qFA1m23QLUZW4tteZJcN/31o/xtz+lWYAcDNsX3SPGRNLt6TmLnCZQWMvXIwp0TB1JfBiINPfLw9fZ4Sa4u3x2xLOZ7UI4IPJKnwgJ4TJwAtK9EZhB8z03kkZ7BRWbiZEpIJcweuc+Qu4u0JO+OZuiSao9ExmQrSouicIVGRBpqGeeWRLu+TGimQENqQNEqDeI02JX5OxqfRKbU7DPQPWRm3h64Jmk5nrUYkBSnrlQhPZnPF/TH3ee1H0HCj0WqDU99IA5WclaW8pH7uzsZ5DFoa5uxKsk1GGOTKG0zZlZisUwdrXyPVA6bBLTmIWg3TkNCKyydALNtzHVU8+gBreXVO1Hzln4b+71p3ErlaOec5Y+x0BEe9SGddRLI6DAqS8rrlh300HTQrWUijoJfuVAQlJ/f2haZL0gVsO24Mk9XFz4e4Nst941U+xuEYRfVCrqtaG4lmluCWg63jb7uKEhz2y1wkytoSjVjTyIA+YUrxW1bXBqVA6MjY42lQzCj1ZVrkTpBWGSS+OwftLF+I2l+6teUKQH/Q5hPSNTWRKQBPN8K9DGQYE0NYLGtzTVZ7NqYXU46f0x6fT0wVTnWouBFHMNVCDiGATecdnZ6CAqKa3TxczXC9g4OgiMRRjE+ZpJhfHqQJuFqN8nQOzgIjqW/m4C25raMdFzHUTO1HcToxDphfq6NTMRL2Z6DPWNWZR++NnLN0XUm2oPz+R+jOIjRDOaWTKwu+9bbV83hvZ1TozufTVZZBt2K8wAmzyqvZhbybOQTwJbnsbnp59Tswx50lPPUdExzfcd+l8VavIBTiMD+6RantiYR2J7xyIflaY8B9cTtMghfmqYiMlpLUql5SDmGtXkSUFSYalY+ouqhknkajLRxs+7noGPcVdcKuBPDFjNdnGDzycwj7/GlvsvF2UV3lfPFRYMt87qvAle5vGFV1wl3nUHrfm0vwuqZx9ffUEsDBBQAAgAIACytjEYXtWh9jQoAABNaAAApAAAAdW5pdmVyc2FsL3NraW5fY3VzdG9taXphdGlvbl9zZXR0aW5ncy54bWztXOtu47oR/t+nIBwcoAWK+H4rvCp0oRNjHdvH0ia7LQqDsZlYiCz5SLR3c+AffZo+WJ+kQ0qKJUVWpGy63d3KQoKInG9IDoczJL/1DrwH01Z3HnM25u+EmY6tU8ZM+96T/oDQYOlYjjtzqUeZKIgXIZts6LuK51jErSCPEXtF3NW7yh2xPFrx5UMEMqHidseYY58vHZtRm53bjrshVgXtibUDPWoNnkr1ZZyzp+4Taig+WbA7sqTJtoZtuS/XXkTFWmoMew1FTsUsnc2W2I9j5945vyXLh3vX2dmrPH1cP26pa5n2w7GZjtw7IWyZHhsxuknpnDbE2rCRA7WFqfPosW99ua10+tlAi9xSK95eS+NPHliywQxjJJB70zNZBNnt9Or9eipyS+5pmuWbtXano5yA2NBGCqbfqg+b/QwMo1/Y0RCNdr19Qtoij9RNawJrWls5MRJnu9umOpE87A3b6RjXuedWToN1ax25PcyGWQ5ZwZo/dq8x7A7VbAwfHG/uaOpOv6GmNxQ3WMxzBtVIQBExp5oMOr6iG9NeOZ9H9p0TAMN4o/JaT6oh37FQryv3tB68tZRWA3VbuIF7SMNtFer6Ta3fVKFOa9TVQTWhwtfr0iUEmXStg2qs9jlgZHvUZSN7Rb9Izbh0tCo+ggsXzA9yntRp8ecQtnoQpmqhVr3dbeNDQ242mx2ktrW6Vjt0u/2uXEe41mrXmgel12g2mqjebtf7nUO922g34W3Y74CWFu53UKvbajW0QwM3AI1kWdEa6qHb7NfrMrSGe331MBwq3VoN1ev1Zks7tDvNoVJDIN0EHXKzxw3Y1JpKs3OQFbnea6KhOlSGrQPWcEdto14Dd2q1Q0tRmrXa0bjH0UXNdSzNPZzQnC8oTJ2C1Nqjt8Wda7DcuS4IG3QDXs5okOcU9Yqw9fmS+L4LUjxthkJP+TFW+rQYuApJ55lyUBV/x1ZJNOnmzJrSWU0kzGAEeZAigEtnvm/lwEUTJ8BEyswLC9ryc2YW6ETqzNPNY+6EhkTWzJJOSZ7SmZ8288PCZCad+XkzFzKSPqUzP/wVwB2bfNkiJxKodOanzixoMoNKZ37uzMYkUiiYRSTPl0EiJYA1RPbMFH+WRKUzP31mopJZFKwn8mcmKCWNgulEAs2FC/Mo9FBk0Fygp0QKFhcpNAsVmi3NiYLXZCwZbKAVmNxocAmKhMqZslCnVzN58mkxnl5MF8rooiKp/qpEfFn+sdHpfam3O38aVANcTk36lTwex3Uhoaxdy6drYsyn4wUoxOPFBH80KhL/XRg6/WCMRxNckYI/CiuYzfF1ReK/80A/zOd4Yiz08UjDi5G+mEwNYZcxNrBWkT45O7Qme4qYg/Ym/YzYmiIIz6ZLkWeZK1HBQ7Zp72iO9rS5fDOaXCyM6XSsL/BEC0sqErZXSHPJZ3CH4ormso7noMMlkDFfB1+I+RcakGxZhZVcji4ux/Bj8I5cmvdrC37YK3ozwxOYP2rnAF5hXZcv8EKZfoSZA4+bFgRN34OjvS8I+oR18Ays54BN5OvRhWyMphPuXHOsG/OR+uRZS2Ijx7YeEVkuAYcge+xNZ+dBCXc2uvJ9zCvckI5//QBuPZLHKS7s60SmLZz53txT6IW7yjVTsKxUrPG5+vXD6G+LoTwaY20Bk6dNbxaGWPW8PQLLw3YYIpbl8GFA02S1J/aSolu6JDtwsUcQW5krIbYlMHjemd925u+IsGBp/RKsyomGP/5y/tW9GxljCCs3xLXzLbGEtlhkeD7kDWwloeuQz7fspbFE7HH+Vh15g9HNZF0/ObQ8c/T140p04RWD0sHv8RwSI4QDxXQKgfAVeAzEwA0xrULA0WQIzYljMOzeXcQPJ4UUTKaBjomDvkLNNcxFrCPXMEfFVNxgRR8Z3Or0lm9Ic4DF7Pl+kO47/NhgUTibPfnPLb1zIEZYlOxhZqHc9HyHOn9de0UdJYzEPF5GQ3ugaALduhc3rAg6ZpkbvjPPp/bDFQ6t6YfjmElunJ21ErHPMh9ESIap2m18y2z9afPbvXOdjSi1iBcuNj8p/PUrO+IPce63O4u0mUOvjuW5erlQ5YmK+W6RL3UrPw7cnPdsbOiLsaxwDeDvG8KWa0hId3wPn1+Xv9vT8FAGfYF5dUrc5frf//xXfjWJ/vilKCj9S1E9sIp5HMNP+v4+cRj1/pFDjyErcah4yQkMNsshNP/eWXhDYEvZMGT18gocRhf+4ezcZa7NR1TJlTx/D2FEbOUq0hVxHyAMGY5jFVUkhs8dhBXuw/EMsWOWadOC8K+O63zwxmi2kDVNHK5goVjm8sFPjytEUHCPgiw4ZRXQp17KEwhUCZV0ZbLiOkWqCGMCrEv//bgq96mZ46ngeGKFE7GzY7EDsM1cx5rxq4Pnd2UgwG86bi0qMZefmcK3qIS3dj4HcycJgmpQjRYlRWfQhxnfVQYq42VJ6TmFM9YqIhoUJOWuHQsipOqPJiIeL0+iVFURN2vRfj+VPes4bPiDqkjPj4VJ+Qn9wp7JRwqT8jpPG1M4YTwDJWuiyPC2QyFutDzPzIEMtQkUhvYN3+IyvAdjfuvlRboUFMQlN86KSiL7GeaGBouZl0U7XD3R44H9lMevOOb2UQ/OU4mKo/NWs713wExm0dOuLcYBCzA6++I9zf8DmbQF4N/OJo3hlyL2uKXvKnDWIMv1ht+TV1Cg412Fm/NI66ThtmE048GsEHIjgrmI5YVwNg/hEYRPOWdCHH+lZ4MG1WdmGlSzJmgQqD09f/Zuc0tdDC5g0tA342VR6XV4y3EtNmZx2InKKJ6tQbUNh40QEymIeZXY1oRLxX+J1m92FjMtuqdhmIoUREyTPfqBB0sj27NlNqZ3LOrbQUnhJRDEuaMjRqXjFSdh4myTivNriqUcRm49MfqUUBXmnWOsSslEYYjmzh6Nzg5LzHo1pSmQPWX9QTWaYSFApXBWmUTWha9woTPiwjFmoe/gNLOYiav6RQh5M6IrN2H1NkSX0mr3szmJFKKrr7QarcY3ILpq/a6Ku4WJLtzjz2uIrg7mT3GiqyY+35rokuv8KUZ09WT+FCS6hl3+5Ca6mpzPbhQlunz+vyjR9aL10omulyc6hejSavwpSnS9PEsl0VUSXUlKZ3oljybRe7aKpDuu+/hnoZns2BqcZ008tDI9cUQQzfqXgYmrML4r5BeEK2dDTPu8pNm+Nc3mX4bwu/mb6VzjNuSXIURwAp8ddxVzmm2xG8XRRJ2Ca6pGRL/B1YS6TU5VLcF16JKVlGBJCZaUYEkJlpRgSQmWlGBJCZaU4H+FEgQ3eZONO/HT3sbht9TnJRtZspE/PBuZeQX8ejIycoudi42MyP/AdGSkT/+vfCSj25KOLOnIH5GODH2q5COjrGMscL5ER2YsuTx8ZPY/jfluCcmn7+b9qKRjV3wKko7tLn9K0rEkHUvSsSQdS9KxJB1L0rEkHUvS8ecnHb8rmvB/wOiV/NtPz7+V5FlJnpXkWUmeleRZSZ59+6/yFWXPyu/yld/le2Py7PQC+Km5s5cRz6mz55jvlTkLJr4YdRaAfqqv8kUW9s/xTb4CzFlE9BtQZ8kygIK+k//v838AUEsDBBQAAgAIACytjEY3pmJPVSUAAPoyAAAXAAAAdW5pdmVyc2FsL3VuaXZlcnNhbC5wbmfte3lU0um/PzXVjG02OpWWy7SXuaTmvjBlU6mp5ZoLmmNqLkhqiiBINY5O30wrU1JcckotEU0RXIHKGRlD1HFXVDQSXEEFQUTgYuV87z33/M65v//uuWf+8Mjzeb+f9/a83+/nxfN8uHfZ+cKOrfu2AgCAHfYXz7kCAF+RAICNvt9sUTw5XstPVfzbEOt64Sygol1jSjHYFHrG6QwAUJWxbTVws2KsdPOidywAsOfI2t8Ge9fD8wCAUYb9uTPuCf5zI2BspMgbOE8uId8m3z5bkG2t2mo3XvOr2e93736nt/z9VqVw98hvXb9zvHfXZ/uWv/Zpf6eT+tsep38l7L1/vrjrqOHcqpRbMLOKCp0wk7TNjRr3r/jNB4aMMNvKSf3QpIg+xHX8S2Xb5Wv80UTeyDIXStmmsGhvZcyshEehiGUiivz4eJRphh0EvrVBQbn1cMtID6sTc9p6/7eKYcVfIrKIpJ08Kpcy5fnpiieA/tmjgvY1198QJBdzE0O/UnwcG1IiiSZHoMyRpqU+3+5AP2AlRNufJh0IALw58i2cd4WbLc2qRARbps1wluaaI+q1JdsAdYcvpI4icgszMYs4CDLCUks7vl21uWknDHwev1DRi5L2o8CyqUJZmGXkUQmrgonhIJAzdRhwd3OqMkRXAnQqsZiQvJAdbWtrYf7Yt2Ara8mTEPLmRJKhPre6kk7fmZz+sYesLYA6hELP3gBENH8hA4XgD8d2jCwPUG2J4skLQHg3ytRWzrRw2S7/YCD7iS/uQCXx/zBIiub/YoAI5Hc5Gozcks8xZXO3VhsFEwYo2BBK2+IMnUhP0QuWGHNBhZ0F/CX6QhZrNrZQMpyaMqHWVlU3Kz+dw35CBUudfi2fGbDZj9qbI7R911MfQFvdAdoyDKpd6i6UCWrkSEvoJEjGPNGIuJEZ3SKCjWJglyhtz1e+AiDzDgvSj+16lFmb93C5ZzWes5NUNYsesxI2KiuN4WWSARNBiYl5EdR0dph78Djyg2phwm8oYWtx8uiVzfeDgjU71EuI9feVT9lKBjts/0L1g216yTbFsdxKxI1ssBanUG5hsSfmUhqr/XrDwnLd79KvAXl93mchHze9WDn2DLGYWdhk8devCx/19Tx6UZGE9/ZtkVfvCsyRDcbWHbHvtAnlApqSaxynqsRx5iLdSorNOsLHBk5RHGlvi7iWgvOb2yNDV2U8uYw1/xTpITkljVWKXjlm3vdaUInMouba+qOkSxjZlRGTcp+n3QYzD5NyeN3sR1OLT+NwMsOUUR9KrgsuaPNogIQQkGgdtZIxE4erhKTjNL62CNSuPcBjwOWelAXz96/hUiOk8MxKaNLS08BBZpzfcPxqiZXENoOQERry9iCf3hROZpHf8wejzdPNtBis+PxmxRKUo2zL1dBVw8cGKSxhSQDp6y6DykFwpQdamiXXY8VnRboIA4nGkp80jo0Mcq07BKyv7ZZG22S4sEU1gjZV7jRYMa1dS+JtuE27+bgTo/oy75snebofX/zm7N6dr/ogT+N6QgHn98MjMP/uXiXHEnt5NNmEYt1x77wecCSu63Fca0IOhO12DGaSYQmzl+8zkOLzLAftHc+02Mt9eD59r0biJqXTXpSVumKzZpUtsUZPr6n35kvzkO4bTndfHxK4UMItcBwTpwKvOqfXTsuX5JcwsFLUDizHBXOh71C3F8BAvdbZlG/NCvGHFYRVz04kWJzQqjXMIOhxbnKffQdDZUgO8PoFlUEvNkL6DhklpYReXQldtdzZlR84aMDK2sdIZ26nVaFZx2j1euf07CB9cdZb+FepPuz8if7XC8vl4FdTxlG4xAexO6ELPiHaIZhwYB+RDSPiGiISqf3P2IQ5wnQNpZrEYOfPvSeXg8tlUxXSGg1PqTFoqSNojjqLn2201OpCrVIeBw5STICAscU8gRUJ1qZ0zrmkJfN23nc99y5eT8gv7783YN6RZlzw549seU1mzvYORMRV52wqLDT/ICvtmJ53Ru4F4oHukT/s2+rtIHfHjo8TnIeNmu4GfoT90vNnQs7RZiOQkGXUc/iHEFsTp7OhdHyJ3pQzbSZmoJt9pVs3eLgpisbpBdHUUoMtWAnRDKP0uL1nTjDceOLkkotyy/OLliHaHwm0ho8kUPPi04WIgqn2pphL6TOkuWX6aw2zpYIG+mKCVn9VT1MXsBmLyvbuDr3agLeZEtW8RuooQsOGkbYsNWXngDXRhQuKwKxAEnGWc5UTZLXexGPN/KaV0kZhd8zVpY5bvahhUW/+OAwVsroy/4ydFWiiD7gJc06CxTqXxXwwKbg6cbio5eRu2+kXNqyPHw9067k4/Fbiu9NRlNClYqLLCk6Iy5DGLgawMrqPfP/xnOG4GaNqu33pLW7nfnxglUbBXNs9vyXtVI6JvZrTMi67S+ByzS8duBML84IK52IGbPlqDwLjEf4jJnPm5ewA1o8pvfD8IdCm4q3GsLZE04ypAOpFop6eG8ygNKD1tXX6DJq7rzI9tW5uGRfEC8tm9SJakgi2tKV/5SZpZIvs01nlsUTSqBnnpleRWaUX8Rj1Qx2OJvWShFnodkQkFftj9SUnZ2yTruI1suc0RS4vvkSBXCZjkSu5210oukHDlF5Ky2aAfoc3uRujmpzn5wF1rm659kjx8WlPq/2SyzK9KcYoW/X+tPZuV+Mktpe026agJm3msbhXKeCBFdHIS17uW4KlThcuqbkcd5l7fBbi40XNHEsu3V6peOj519YnSm/U/Zur5eFatDe5XLhyWrMwh3qc1RthblvJzY3XyKa9oGbLLz7sMA+iuNVjnz0R8QdWcmVxiwWso80tUwXxPxVKHwWV+6eCqZACHhyhS3W8oS4/fy5d3JYYj+gTENoNtxRGN7aPV/jTXirv5Af+qBcr3ndd3iNMl8QzInrDUL2pj1nMB38uhktmxOblQreCDIa/lIp8TI2WduePWxzNlmPC5elSwG1aTHYnJjM972bPvQhn12nJFQuLP/nJGbdCmwT3F66bHVPP0ZcaRzmfNmLmTX48XMzOWmjJzI4GhXuz6nK8elaKUc7kmU3WNG/9WjY0HP0dPJQ59WC746lyHi2k6VYpamVEiBzOhcaF5ik6nXe8Pw3JNnxft+SvXugl0hWwE996x+udPLA8ROnGcAbJlkfDr47OwAqCdHhzcCAHGdC8aF4R0BBRoHTRIn4RwVjABMbN2tBjmpqEFsTwAtZiuLpJ5HYuoR0mNeoov9CAHzVptxgOnnwQGUqszM4Zh+l1a7IiHkqfjg8eY/hjnSUnq0FXJId4hbOpGgz1JIb83uz9odCpCtlUewLMn4e3ruTuA9Jw/QclxlR3tjdrIwDNmez0PaaJlwXRzira7oHp63oxHzyk1MzXeTUff/8tpbf10vWV6cKJntY/I0ExXW6sdBo9oZdSkqFbukKtG3az4twLdH4XZfUtZocLVOiVdscc19gLbOG9OWruKd+Krdo+vDtG0UwfjDS2Bz0Jo6oOL8Q5QJ0aNUyjHEeVafuv53dZBDAXSAXgtkTzDBNdBprDkliMG1ZGa6LVQxHKLxL9mG34FIhVEjWIY4pfyJ7xnNH2Ru8zlYHU+mEax1AnW6Zc5hRZ8hisIUKloU5S+7/vgMJwDbOVRlGcRanqoHBfQZw682eY/8jS0+jqjEUEotADCnbJdqv8UchaFm0G1F26kOq/E7r3WMqw9n/FXI9Um0ebyMgEPVEQagMAfW6SdMF5eyJ/RThOGM6Qbgb4qRSJtEgSbqMLApLm/184FaD1mV7RXgDgNjHZXwHvhlTgGwCAG47/mWC7CJTzgZhKlHRGwdGZ3qnAlT/4njVQDMBKCnwMqDki2KggZP+PCTWCBxBEEN9AvmiAQUlqUYyPeXvr/HlN/HZ61aqyfF65myU1XWOfW10KkC+xSaJRxvHiFQ/btlxNEeObNQmZmT8Vu3esjP2sXEL9wvtRw+tEb+0ofAY3VQU8pNDc2W4ksOW3GbtVNi2+f274xBV9Gc86nU0tU9jzpox+lofvsG2EycScwvmhiEqbfXYn4pQI1ue1rRO+V8x+06Woi00+J+JAS/PjdmuhyE72L4Y/WXNG9Wylq42DIki3lYq8XmmtufnmdyMBO3nQCfukgQyXzNVC0pnJzKq1oHqC1eFZrqQ19mu9ayLQn/QrkRyW9BVib3uowrOmQWsuYI8KdHobP81xmvQog67Fqjy3E+vOW1uWqyYKXaNrul6HK/STHP/3CGQ0+ifOEeihtvwcOr8DKB+gGVCaxMJaivTG9l7SF/Y5LwhZzHZ6jRQOhpp1WPPben7+WnkTM+vJF2U2OhtMcQ1KePxDq8xr5SvrNvSDlLVth5vm322rJU5HZd7+TxQvCEUqZPd6BYxYi4Zju081Zvhtxf1tfL8bpGmhhe70KmR86bJ+NDfgiwP+8cUeZm8F3+EajOt1ff720KByusRdDCvyvmxD0HVc0lt/XLooHbKDOMSlJUf01n5xhcR0wEZFORA6XHbk2+k/d56I6pxy3tUuSg2ATWRheCqllIb2LxEWJemcMcI10OZhzmFn2kU/h+q1KtV61CJR5s0qvxonvYO/u3m3sWF4nZurg3uldJ/TcKLXNKxKk1KLGWvUODbjnhXnt5P5o4IVUeKiJoy9iL7yxZkCioq5i9TNziVzF2beG62XkXXKEnMU1/HqkvH+pJd+DSBc8+Ben1Qe8YvlNi5HrkY1Pln2qy6vqeEuShmD0F9V27Dcgy9Ckaop+MKyuIQ9Xb3RX5KCN1WWFD5ZAXHImgiul9QUsCV1eFivtRFlcL7xMbhsf1j9pZW6ddOXHbZNgOQ9l7Oz9nTZ+Z5XjQrlO6lVNNDmYLmbrqHPaXt+MVnLUwmj9Kso2q1shTtXZdKYKEiwww7uqOS69XnNrS8SN6D+Y/ye9+1HzpzeIOlhQp0SCvQqyaqI6f0++XeHKF+8GakMwT3nXDYrthSJvEP1eoPuT4NQQHFYfL09Gl69zkTi/jZhDDUeFZW4U3tmVdibuI71Rb2PMT7/1uYfFpy3uSqomLD0FOOq6ca4i3jHvaqEqdewRMcfe8pcgubc/7dSkrMm3AXmVhakcyC+Pqq+HIZ+b2v/Q8UpRLuVbagsXP4lIFDRkNAYKHmJcQV1dfAiG5PFnY738GCl5sH2mmuFOtsbE/mB63FOivvzQTlXkYCpnmendZ8cfV1QHXMi7t1Nn1/wwBC9ttrWW/8WS3G4mb+5Oie5YQIaZEAICbQ9s6yvE1hHNshzJNeOGK6o6G+mtKwzyxvmjjqrZ8/HayuCVEJEBohtz0qITOV4Drv5S0calZ5keuT/Uh1BWY3fw+ax2FcGM2hL38Rd/VLcjSiwJKfQLzeRTtCLHI3DxglZMZrxJEzNys0vHIlX6Xe9/bpAOSIcOFBW4fs61KyuIWMPR3/dvUDCXGJpvUCcG7GHHTvIB/XFiKPn0OnM0HUBCfQkNmfIoHlEiCFB4zgfwTh6f8zeWUfdL1WoXLmaPqf7DCQBpYQqNJArm+b0u6Yqd578mw6mDGKYTSR2rjQEMvyHKKt2RN1X03895bzq82DqnV2ucHpcoVlNLqEgQCJrWm+CorqhPiPYHPNMPrgbhAgYzMe4BPx74keoeteHXBQeyuAttdSfhP7LX98YR5me/zvth4SaA35HEXpZcU4D+b+0/1UfQbwE9Lrlt+4bAsSHCNlGs4MQfnte49JQPqbDbb16S0L0XkxB72U1OnMejw+6qIIzozukbpcYSYeWc33aDKrWq9YJLKGPOoYVt0EzVHVCoZik3OGL0/pJiQkM6L1/V2tYOKNjdVgEER69BZG0L4C7HPJ3wdG4cjytnPch/a+RLw1+tLt3lhMf433Tx5tXHU860XtpYwz5OULbJOIXMrvxWoDDuuUNQ8L8nsYV+igyysHEwbzdqZZrmWcQQYziDiMQfzM53Mgb0dDRe8MpQ/Sb4vCS4Sc6Rkkljfd501xXhr4ypdKT4/y3hREMUaiLeGQgeaamTQvuVlbzDROK5Vav+v0lXk/H7j7ifHajlbZv2JL1xxL3sF76Yu1mXnnscOguRdbys76099JKN1kIz9Cs+L0osRaklSc++o0BB8Ot2RKaE/YtGUsrDAWKb03aurlk/z0BjMuWIIAmd2LjzSZL7S+3FXfgPUdqPoaQU/325Iep/IYHh+22nZgYejVILOA3dkbofMkulwClZBpgb/1pMdFSUOL+aIqIlJsESh42WvIOvj2Nq1EaovodtGGwN0XG/R2WgqE9RuiiUyOpo090uofj3cqSR+zYieVIg0ft84OI6oCehfWYwHQCIXs+qqR0H4TPOr0SSivAesZnTs/c1A5MgN27NUjUVy9JN/hiSYdXql9Jk5OPs+oLF5BShxJa6TelcTyvbxRtZ5Dl+berHKydT8yF+kvmgYIeswdDxdVtW5vDvJ3VbIN/Re2DRtmC1q0kDwlBvaX2V0c5zh1Q7zCkk1q7CKz6q2qK6uVQRnTa7Fdxuet53kSIiIBIezpNArowp/IcX5/crr1CGq85zrwwE9//N1PWrka91SPDR77jJbqVRWAjmQmqOAbZLA/5YYtn6fqe2hGgRFaqVUp8xKlVCPQpI5tZ+0hsLS78L8I7lbVatoi6TxDm5UzUSRqZ956oABuMjIZ0rBkTwf8Ln/RZ0MhZ3n5IU9UajPwEaoIMFFDleRFJhxGvPc4n9PszmlamsWYdeEqhAvhQJSv1nILEg7+GMvtfp6EXsNVcZS3rBOvIQnCrkdHcSQVSfdmhPD2BDkhqanLNEodKy+RrqIo6k7tk7XGbXPPJD4JzUe3Gqxu9Nz9Nzt2Un1wUlTUWr11kFlgVrn7duNz2+p8NwQmbaU36UxXvU1UJMvXs/jB02RvMXEDKaFusLxac8oDVn3gkS+SYAv3cYGe+g6vWhYwTfVBYlRqVJIfNH61LrIpepUyIB0AHwBZctRps9XCuPu65B6xAfD03l6gzQhO3rRRHbSMppZjIJxbdWKa9cE8wA/iqrbSFbp19Jnq4H9//vM8sg/YQM2cfrMWybSVez9ldYAxi20RM4WC6J2dyA00y3IkRw8RyUQww7vjfhoS3vD6NTc6rmfe45pBQNp/1fTbsRbFRs8pdI/8UL2iLNpXepDJrhIjsLV/gq+W4bC4TaKMzA3fvRJ8x7I6M2EC31jmnf5L/53z0SLiYwPX23OEInSZKMx3kyV1gD/6l4AKY/3hifQWB1wXsDqa80HnWF2OkW6bzsk+Ge48w6hAYmGSkoecuQnHdarfd1LPnZj4Dlz49QdS2Ox5KuUEvL82/+uFq4M3tcVMVN91ZJeHD0bDdP7nRLmfJTHQDy/U3OAcP50KybVLaDM/pRzCEnjc1fQ2NM3J5alsU8mDFUYowpaEvW2IvWembsUoahY7ZVinvI6EtrxZawK+Qj+Na4RmSah3+fpGTUyaY1lTdTrAlPNjNxiYOK3ufX4k7+XeobujkgbGbioMvl88/kdE68bhE0yj2I5hHMEhlucvgrV6zG+01Mc9rM2FrYFCC5snmbMZjB0q0jSvLKHvGZiftFg3Wt+K5bba8On9QzmoIGfZ+2YZQCYmwcoO1vY5e0TWThjCe+nCp3sEraao0z+Hy5oG7eWVLM+6fA3JCoO97AqtCVHmo8jJqW1zQMnaoz2a/Gf/lrqzbWRwlsnfU5soeo3I9Thb4Ijb4OoboUZKz+Z2AZtSyD13lx4seAEtK705V6wwY+AbNxHyoMkKeDW4JIHsOhg6y3dlZU89X9LB9WB2+pl1sWUvrzOvtpCngNhIeCad/Lr38s5B37wfgVz2KdAmRI451708r/fjJCBArfcOrjX3lP97afkMRAL+oEpcf7kfLaD76lPDIK7j3iyrfuw3KDC+GFPYsQhSLMSGjL3t3BI85BVMy+O8b+izTKu09UnpjjEA9ZI3a4vB6bby+idwdl1iCe2Pbfqy7f9HVpD3St6L+U6fBuU06Hbl0ZPlw57mCjCLdt0fPHL+jc+dEs5FTuLqtG6MhYrgNyG9dDbfYTTRi7vOkXdJrHoqsz+lXGwvJCjPyB0ccXi5efBocYrHUtDFAqxskOcF/OcEkolynAnC1u1WoUpsKO6FdiQuUnSX2/LM8kJBnrchY5xb6qhtBa2mfZ7C3uqeJr8gH7c7GJBGaJqzxIBcGp//qetaWqPirRP4UHxZ513mHtu9KF2owpgHXeDd843V66PbLStcIaWlW7Y0+WtgQGi4Mgr2EP028ni4J9PPXGWHdUrrvwRC6hDd9bOhLDPNLjfYPkveYRzZtt2TpcR6J2dHlacaMilzOLKESWY0guQ5WgNGuAbGf+q4PtTNxb9YuYmS+jceRtCPJ+nYfXung8oLqHEUDB+G+vQ16X7EIXsRjehTNdWDSrHPnNLq/oKFra84pG39XxHRZXEdMuLckeaCKUOsYnNi+dKAZ+X/t6/PQ51MKDKcQJbuCdp32mR5vTjWj8r5sBv8+N/h/Hz3oCmwT5sfYm+ACIQMCXD/ICEAueXw6twgpgobADuKeNDBzNUsPrM24pg6PfWedmX24uGeiZ9b8wUSVzic/1i7/pJM9V0/0VslkPHkSfLbj83GL5/fF7h1DZs1bPx3f8OQyHkbZdnnsr7Bq1zI7JMeKOYjNMltzbGilxYwc3T29TXDKqr3w/P/ohOkfwj+Efwj/EP4h/EP4h/AP4f8gwXZRJuFBRmEcTQXDDc4hpmRUZMqUcqEKzmea/x9SZ8Y6JYVycSGGIsZQBptkKzMY4GozsEnNu3TtPar8CmMA4LUt+qlvATsiQDL0dvBoN2jGtPAQTfM7OEVQbABOWjyGWvwNOb4t4GmFlYJ3p1LS2v0ekL6t/7A4goh0ZK6yzbwIpMYhK8HROx2esyrBoFDGzbRUZW1niQFy4X5AnjBUk7yYVRn56a7tday4r5Yc1xfMdqtdZakBH1j9XlR4dVS0uOH2zGLLfsgl43eE97C2SCvHit+lOYXinKma/kk0SowuZcB+JdnxTJAxD+Pywc1F/oiFP+ixHTZmmqYOY611NJm2fJkKua6lLRmgxu/snOXSAmSLbNXC5d/ptumb3go6yLKPx4CwboPm2jkJ/AFr7VUrlozBbnRq8RYyiDtzvLKzkqrmvsoEz3ga8QYl3Kvir3KBlvigWbVG/wfRTNrXgAoX/cx8qZwSolSDB+vVP4GZjphY9YqHRougRCN0JHGHpOzy42eW24wdlbSUyEGUWxlnjrw9eiBYI5WFFDzXRmpcxGec3MSOc7xJ59ektPtTm84r5ffm92P9qWD+SIipHDzzEIYU4guR1v59geplEN/atpPNizLrC5M2F8Z0XSS/G3ETxYA3S1M9HyxywRGtMHpkbgQaKwhhNCoXQb8Oe4T93kqhvTGNX9+BdJ60qdr0xwTZZVcbS03tEGsijh6R+wMmSelF0I22103na+nQo930dxxi3MUxHGB/jikvw7qjIXiAGEfjJ8/vs/XlGsaoz8/WWWaVgtb975/fi5/TA9VKftnrX1e/CCHSG1XgoofPqhyfIX2eOnW2BrfT+qzTjROROp19Qa0JQZ1pwTfKxSOmzJy25/ogLbBv6kRD27sZYlwjOM/tz2MReNb0kxCanoiEAIw1DP9R34zMBcdOaQgzSFVZnY2p3p1XHe77Erro7mP5vxxMj/U1J9E6G+dsDgra6dm+ITR5PlOcT8dAyOIDUxQN6F78xEZA/zHcHU2uHwIzGI9uLzJbtJkbjOednRxp1r2hO+HaC75jii5quNMr/tiIE/8QOFtBe9gNHDGJFL618y8cFFVAMDxXH14tQQDxTdU1ppXJpvyTblaDR1qi+1Tg8uUMeQK+fO1yW3sfxOuzOjObXGkl7zpxpDhxki6qUZZuTrdSJlFWsJSVydNLX2epDuzL7sutapnaacJIsZtTgdfucKmzdwx4d4mt+o43deRiCJMNE8Zt/sPa8/u2pMpdmIc+LK863LXcy96BtxgIdFTEFJO4c/c1vL5hhV12TlItzrc+uRMDPE8RJVJERTKLdmoQ8rRv1OARgYyvKM4rZtinensBdfqavD5rY4awy0bQUgQMOizgHjgT3ETjdoFxCKWzSr8/Z7D/CFzcV7zbVPtUGvRMe1BDN7D55JuQ1YWf/7WpNU2VFVEPJjt+jsTF7ysm0gNNZzz5DGLUkWb0meWrkuRRDcanW/hoP2k18ENekciKKW5n70Ut7AWeHq0IoW0GVFCLKC4YfupKbo8XZaUXE5uGAOlw9E2cd2hT1YFj2pyqJ+KPht29y4/inORgzvnaHDBq0EzQ59XSMoebexWLBQeclOCBEjyVUdX0QX9kqjC2OTr3Sol26eAFYixRWvst/A4uahtJHPSUZdHyfS6rrsVe/pc5MkevdngPvPvd/ldBd3mR9YqSMRdwdpxE96QKYZcmVn9rsZ+wfv7Op6BUZ1KPY/h+Ppejpqt62C11OOM6URrM7PTluBMqrjAyqdF5s5nRDJ2avnnLjv2NVOVN4RS9UqB7+7ehkmv7i/YOTBM7G639sV3AwtUJZVA6769IW/xENrjITH6jOs3cdLk9exvAL9VsNCFoRY7cm+XYEvvEktJqcb7Bbcqr+flGv4IOtqFDneODDWYcw1c+LbYhkmca++BuvXCSnsBTdOkuUmjf0hrUgGb1JIGEwB4y0OqEYKOv5j54bB7HkCq6YVo4GEOLFNOu+b41c5Z2fAWoi6QO4+pjWhPSXQ8QzvrrcE6bWOsRdy92gfh/HmmD+U8jjmS8Cldvr38/QKoctD2emjI6VFDuC3bRokar/Is6t9+3IiK3LDfenfOAJqP++bUWXnrqkEIl6KfJ/FbtKbuNkLZPLg3KhSAPfftJGswRZJNN3Rfqi5TxC1E/adHer4Zr5aB0ODpKGa/s9MHpn5VEOuqcaSIey2CZ03wK+j1mloinAjgP8IGpQ5xG0lne2FJ/AEXc81PToPuLgBR6yZ32iiMC/Qm3XpBBXMFaMu9MTZrUzHLUEZz3gVNjf3U/e7M9qOzHmo3j5hlgPdKVM2bjRvwyzw92bcIzFqcFbFh+v55vQ0QewwfOt2Y8ec8yL+9ZRUszqlxsVeHyDtQqFRWZNL43KZDvBlxyw6D94VPsHRYOlO00c3WoqfLkZKeiwOLFm4zXY3xAsaTXF782a0GZi0ufsmAaZp/yu9mQQvetv86wcHgRE5XJsaDYP+CoNbY9L8HGlk6M5IkMGV9PPO202tLvTozQKG0IDW8MHx4KwEdnK0zpgAi3kuScCXTA6GqXgbQr9R3XtaW1Dg/74ULtL+2GPemow1TgLZOmtG70ZwPGifouDsE2WGak5ifldkkVk528Je5++CFWSdc0hpt7oeUVP9+ImJDOOdq6uxcVgEdeTlciBUHD1eEznNzz6v64gTgzdvgJZ3kuJM9SwE3czZ22gyT1C0pRK6XA727WtvJesc2g8gVt+aNtWT+nyQ2ovbMkyn2QXejZYE0KrFwmDtJmaVOLPxtUbRu0q5LX1dYXSPQDjMERfAxztVMuAmmowJ+3n1x8u2LESPN4axjjnP1e3GpeiaQTKRr74c+JYHV4qAeuOecox18dmDHlLDcU9MN+itM+BLxiwpAxyi0FbNcJF+S0G4a5/ICZcHCAvPj+JIYpHWGOrAohcqGqlNWvgC9mQIEdsEZMo6zS6AHS3oDoO0lcTlIUf+ztV1qtE2Z4kVxfuCN/dzVaGpsHkaQa+UYpUuM8iG3d9yWANPIdng+dSCoP1D7sXhqHUjSUen4nZrfTvB7rGMDCXjP1QbdmOHHHEfoH4IIqcOHcS6dOza/co34hbacAFw8BY/jm6dSJXfDCW+gis+lM8hXCsr6EGlmvWHLMkprBkbWr0U4vHwBazmnMAUO97SalQ/1k0xFhqUJNYn8I43JMGL9DNtth++0NucBFLrA7oCNtiY5xwyIoUAst9JlJZBcodRSp2Ot2gmS68yUKaDd5Uu82XplppZA3pQWP7a7+tLuBkkfXYJn88q8OlGiNIlG1EsnFJ2jSCbuY0Hsxh2DasVa0pTWb9OX9UCMGu8tCwA4JTvXr8/PUhMvHlGVjdmZVK5lAcabyLy8F+6liRQIsYFQnJxL8thSJ7KnJo3aQ7VVYxD4r36h63sRXgH7O00LDhlsKMJBvB2lXCmU0YT1SRymSRkqj0uagZ1IccwV3zCcxNix25QFrdV5ZPs/OkE1mFHzj47fzs0BzTvDZNVBqAWJPktHKAD90O9qig1h7awepntoVmSiqgk7aCKCvuXZ9ccQdzxu2x2wn1MIW/tgLOQsZdfcr0ZZUaWNSKISVrABx1lQiyovTcOm4PC1efGVB4m8LuIlsRxIGkAk+RHvzPCcoPSYKyOhDzml+QrVOXpOfYOop+PL8OPsCSnChdAP0KCskd7DpGRZRa4r7rf7khxPX/SV+JTGfgU/truUawADuFytOJH7O+vfRIjMrvgIDPa0YONJqyV0J5qxM/aZoImH7bh1qNnJuyad/BQDU6SqRNe+OVQyWOHYCl7w6hTtJR6xuNb0QPD78lLsvwZHMlLxSJDm7xbPemH9caqTLaitRwHh9N3L7adr2/oP1EUQQoxycCI2+OTmnA73VLkJcmDLbv4bxaUf/+6tyyOt8lMn+T7/E4B4VkOUySfcdxeAmPeosT0SRS6d+UIzqPMPGSEqkV4ha0QiUmZ/+zRr74Ttmiv2xpOvDjGvo2m87ehN5JGj3S8nPQ5EybYT2zdcO4j1Ba4Ltf3Q+V3H22t3/AFBLAwQUAAIACAAsrYxG5TYxQ18AAABqAAAAGwAAAHVuaXZlcnNhbC91bml2ZXJzYWwucG5nLnhtbC2MWwqAIBAA/4PuIHuAbdfSCjIvk6TQixKr21fQ/M18TGeveRLJ7UdYFwOMBLbPs27bXQruFNfbGKWiDxC3gbLFkn49wxC9AV1XyJqrlmoQ3oXRRwOKFGrJzA1B8S4fUEsBAgAAFAACAAgALK2MRioNwzZRBAAACxAAAB0AAAAAAAAAAQAAAAAAAAAAAHVuaXZlcnNhbC9jb21tb25fbWVzc2FnZXMubG5nUEsBAgAAFAACAAgALK2MRiXfYoO9BAAAyxYAACcAAAAAAAAAAQAAAAAAjAQAAHVuaXZlcnNhbC9mbGFzaF9wdWJsaXNoaW5nX3NldHRpbmdzLnhtbFBLAQIAABQAAgAIACytjEZISKwfsQIAAFEKAAAhAAAAAAAAAAEAAAAAAI4JAAB1bml2ZXJzYWwvZmxhc2hfc2tpbl9zZXR0aW5ncy54bWxQSwECAAAUAAIACAAsrYxGQVh2I5EEAADcFQAAJgAAAAAAAAABAAAAAAB+DAAAdW5pdmVyc2FsL2h0bWxfcHVibGlzaGluZ19zZXR0aW5ncy54bWxQSwECAAAUAAIACAAsrYxGkkawmakBAABDBgAAHwAAAAAAAAABAAAAAABTEQAAdW5pdmVyc2FsL2h0bWxfc2tpbl9zZXR0aW5ncy5qc1BLAQIAABQAAgAIACytjEYa2uo7qgAAAB8BAAAaAAAAAAAAAAEAAAAAADkTAAB1bml2ZXJzYWwvaTE4bl9wcmVzZXRzLnhtbFBLAQIAABQAAgAIACytjEb1i9p5ZgAAAGgAAAAcAAAAAAAAAAEAAAAAABsUAAB1bml2ZXJzYWwvbG9jYWxfc2V0dGluZ3MueG1sUEsBAgAAFAACAAgAM7t/RM6CCTfsAgAAiAgAABQAAAAAAAAAAQAAAAAAuxQAAHVuaXZlcnNhbC9wbGF5ZXIueG1sUEsBAgAAFAACAAgALK2MRhe1aH2NCgAAE1oAACkAAAAAAAAAAQAAAAAA2RcAAHVuaXZlcnNhbC9za2luX2N1c3RvbWl6YXRpb25fc2V0dGluZ3MueG1sUEsBAgAAFAACAAgALK2MRjemYk9VJQAA+jIAABcAAAAAAAAAAAAAAAAArSIAAHVuaXZlcnNhbC91bml2ZXJzYWwucG5nUEsBAgAAFAACAAgALK2MRuU2MUNfAAAAagAAABsAAAAAAAAAAQAAAAAAN0gAAHVuaXZlcnNhbC91bml2ZXJzYWwucG5nLnhtbFBLBQYAAAAACwALAEkDAADPSAAAAAA="/>
  <p:tag name="ISPRING_RESOURCE_PATHS_HASH_PRESENTER" val="4b373aa23652ea81c6386466f533f81e994a569"/>
  <p:tag name="ISPRING_PLAYERS_CUSTOMIZATION_2" val="UEsDBBQAAgAIALlofFJcrbH4oQMAAO8MAAAYAAAAbm9uZS9jb21tb25fbWVzc2FnZXMubG5nrVddc5s6EH3vTP+Dhpm+3aa9b/fBIYNBydUYIwo4TvqiUUBxNAXkInDq++vvSjiu3TaDP/LCGMnaPbvn7K4YXf2oSrQSjZaqvnT+vvjsIFHnqpD14tKZZdcf/3GQbnld8FLV4tKplYOu3PfvRiWvFx1fCPj9/h1Co0poDa/aNW8/35EsLp14zDzfx2lKxiFm3iwglEVekngZoRELvTEOHdfrCqlQzZuGtwBm9GljYdhgHHr3OGGpj8GoMU0zls7imCYZDhw3exJIy6orrV0kNapVi3S3XKqmFQWSNWrhLzzPwYN8kKVs16hShTgCQjohEQP3Nr7NMglJds+mNMCOi2v+UAKMvBGiRo3ghWjO8RHRZOqFG+OB1OdbvyUB/gMrt7IQp7Ey9zIMIJNJD9xPMCwEbE6yfx3XB5Am98+yfUIyXTagNyRWvOx6kjaKHHI39vwJyyjz4piNZ1n2E/eY59+GTvs0yhIastiLcMgifJc5rnkedy5O8K3jmufguVmS4Ai0GUKuGUmtUH06jUNshXqvOvTEVwK1Cq2keLayFHUrG+C2BCLMRq5goe4GqQ3o1IO0JzjNEuIbSh03VU2z/qtXe9c+qQbcaVT08imsT8OD2V82QoPrng1lKgTqplAVl/XFkGuIEcox9tJ0TpPAiL8FPXK05Fo/q6bYi2/X0ZBhEvkUUuhnO8ZNdW8NA0YJ3atpRN4OGwOUns3MhpE5iQI6Z5kVgiGj6nQLCa+WpWiFRStNKDy3WXkQjwqYKQVf9VkD75amwQRNoUa8G8zG9A40AKKjx5ygE8elk2NO3OMUAsLp0JnIuyU3ffmDOl+k8yLNnBsllOtNpzTMraTqNKwYNkFANnp9cZybFH+ZgWKIF75SAb3Vlza9kCvocUC2aAYdQVH6OCDRDfsyI1/ZtUdC24F+pZmv7UjgxYrXuQBic95pgdawV8jC7hmJWf/fO/kf4u2mID9sajkK8N2HY/Hslf8r6uNtK6plO+TaJGwD/xQUppxehXBI6Kf5307sN2FmZ8afzc/eXeIYjgZBnJmpw9l6UyRWKQd3SSuU09vjzszaa2MZyUK47kRgcLG9y5WyknCTOMDmbIpNRlNoNn3z2YtkrrqysMIq5TfbgGAwdZX4fRo+NqqyqyXXL4ntG+DVOSj64JLeaXzEVNxq42B+dqRxOkvpbGwxp4xeX8NEenwcOpERiP1NLiS8L7ZKVbD0C9Ltm7afJqNPO18q/wNQSwMEFAACAAgAuWh8UhUeYBujAAAAfwEAACkAAABub25l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uWh8Uh9UimowAwAAxw4AACIAAABub25lL2ZsYXNoX3B1Ymxpc2hpbmdfc2V0dGluZ3MueG1s5ZfdT9swEMDf+1dYmXhcA9omTSgtYv2Qqo2CSGHwhNzYbU44duaPduWv3zluS9nKFr4ktj1UTey7353vzuc4OfheCDLj2oCSrWivuRsRLjPFQE5b0dmo//ZjRIylklGhJG9FUkXkoN1ISjcWYPKUW4uihiBGmv3StqLc2nI/jufzeRNMqf2sEs4i3zQzVcSl5oZLy3VcCrrAP7souYmWhBoA/BVKLtXajQYhSSAdKeYEJ8Ba0RCd7Qtq8igOEmOaXU+1cpJ1lFCa6Om4Fb3p9Lp73XcrmUDpQsGlD4dp46AftvuUMfAOUJHCDSc5h2mOnmKw5sBs7p9iL53EvzIqclgz9YyOwsVLu4TjhHI640tjOEKtpVmO+ta0J1QYnsSbQysx8CGkmYUZenarHvydOCFSV5ZK27bVDhE/Da4o8T2YZKI2jC3fyVgJjG3lFJZJMeZsSAseop1eg+yj0F5EJrQAsWhFxyWXJKUSkwuWCsjWusaNjQVbJbW/lD7UQAU5k4DVx8lRGt1aD4vKcqoN3/RqNWN8ZLP2V+UEIwvliIBrTqwiGF1X4FPOyWYKyESrohrFErHECECLM+Bzzg6qUC2B9xm6RBOFQ00sxVJwGyx8c3BDxnyiNHI5nWHh4jiYwG8+CFxSY26hdOXjTvpl0O1dDYbd3sWOXyBlMyqzB8KxnHhR2hfh0wWRyq70MBwZdYZXSWHAqrk6a2s+Pg3risY8P1M27vANFE7Q58SvA7KBfsGUv4yVhyT+jx7UNpvTWbXR/eat0LjFAVMSmDiRYUsCueyANYAZlURJsSA0w6ZsfNuYgXIGR0KDCGjzeA+DPpZp9TaFGTZJpRnXv0eyhcRGmfWVLnwyGfHnXyvqdkYYs1Hv9LAzGpwPRpdXo97FKJxGa/V4a/dMYt/Ut/d4f2i8xhZ/cto7rxP5IQahVoZ6aS3ccR2p4891pE7DmXSycR7VcgF7zDTsGewyAgrAInhFFfOUr4JQbc9cMX/NhvkHVv/6Pglrrz/tHQ0+HX/p/u+74KlxCG+rO1N8516TxFsvQH6mAAkFXqv8obi+NbU/vN9N4u1TjQbS7l4+240fUEsDBBQAAgAIALlofFJxV5SdFQEAANECAAAcAAAAbm9uZS9mbGFzaF9za2luX3NldHRpbmdzLnhtbI2S0U6DMBSG730KgveQTY2asCZu6I3RLNle4AAH0gx6SHsg4e2thQ1UiOtV+///19OeNjInqbwWtZGkNv7KFzeeF6VUkj4gs1SF+VbOmiezjZ80zKSClBSj4kCRrqD0xe2bG1Hokv9RZGtey+SQ4ljmYf20ja9Chhr328d497wE1FBgkEB6KjQ1KrP53Wu8iu8m+WE6bUhkfnYHGqYDg2bBusEoHNe9b6DFFyUrYNtnazCaITnn9ExJVO81GtsuZ4ocSmOJP/p4hH0J3WUzcwZmnCXkKCsU6znEOT2moJWFU49djSLXaIv8EvskKkhKfMcuIdDZ5yUy3H3R7ml7x6bCD8pQ1JqqmqNwIrmHGZ/Bzu1XFl9QSwMEFAACAAgAuWh8UtebcJYrAwAAbw4AACEAAABub25lL2h0bWxfcHVibGlzaGluZ19zZXR0aW5ncy54bWzdV01PGzEQvedXWFtxbLaolwolQTQfalRIEBsonJCzdrIjvPbWH0nDr+94nYRAA10oEaiHKNnxzJvxm/FztnH4KxdkxrUBJZvRfv1TRLhMFQM5bUbno97HLxExlkpGhZK8GUkVkcNWrVG4sQCTJdxadDUEYaQ5KGwzyqwtDuJ4Pp/XwRTaryrhLOKbeqryuNDccGm5jgtBF/hlFwU30RKhAgB+ciWXYa1ajZBGQDpRzAlOgDWjARb7zeYiioPDmKY3U62cZG0llCZ6Om5GH9rdzn7n88ongHQg59KzYVpo9GZ7QBkDn5+KBG45yThMMywUuZoDs5n/FXvvRvwnRokctkw9Rlvh3qVdguOCcjrly2RoodbSNMN4a1oTKgxvxJumlRt4BmlqYYaV3YWHeidOiMQVhdK2ZbVDiAfGFUr8CExjojaSLZ/JWAmktiwKpyQfczagOc7EaU9GZEJzEItmNCy4JAmV2FGwVEC6jjBubCzYspO9pfeRBirIuQQcOU5OkuguZ9hKmlFt+GYtqxXj+UxbP5QTjCyUIwJuOLGKIKcux18ZJ5vEk4lWeWkV1FhiBGDGGfA5Z4clQUvAxxJdYYrcYSTOXyG4DRl+OrglYz5RGnE5neG0oh1MwK8/C7igxtyB0lWNe8lxv9O97g863cs9v0HKZlSmzwTHIeJ5YXeCTxdEKruKQzpS6gwvm8KAlWtV9lZ/eRvWc4x9fqVu3MM3kDtBXxN+TcgG9A5bvpssz2n8XyuonDajs/Kg+8NbQuMRB2xJwMSFFNUK5FL3KgCmVBIlxYLQFKXYeNmYgXIGLUEgArR5eYUhHse0fJrCDEVSacb105BsIVEo057SuW8mI/7Sa0ad9gg5G3XPjtqj/kV/dHU96l6Owh20Do+3qmcj9lK+Xdn9VfFQ2Mdvp+ynZ92LKoQPcO+VGtNNKsENq3gNv1fxOgtX0enGNVSpBJSWaTgqKC4CcsDev6NB2foXAJ6clDBbrzwo7+B4/Pe73tprs00WSMJz8EG71ofKBCTdk/7X4XFnp0xANSredhT+lYnwtHoliu+9tjTire83NbTff0ls1X4DUEsDBBQAAgAIALlofFKOc/b6agAAAOUAAAAaAAAAbm9uZS9odG1sX3NraW5fc2V0dGluZ3MuanOr5lIAAqUcJQUrhWowG8xPKi0pyc/TS87PK0nNK9HLyy/KTQSrUVJ2AwMlHZyK88tSiwgoTUtMTkUx1NTIwskFp0qEiSZO5i7OlsjqChLTU/WSEpOz04vyS/NSIMqcXV0MXYyVwKpquWoBUEsDBBQAAgAIALlofFK8fTX3SgAAAEkAAAAXAAAAbm9uZS9sb2NhbF9zZXR0aW5ncy54bWyzsa/IzVEoSy0qzszPs1Uy1DNQUkjNS85PycxLt1UKDXHTtVBSKC5JzEtJzMnPS7VVystXUrC347LJyU9OzAlOLSkBKizWt+MCAFBLAwQUAAIACAC8aHxSnF4yCBQGAAA3FwAAJgAAAHVuaXZlcnNhbC1uby12aWRlby9jb21tb25fbWVzc2FnZXMubG5nrVjbbuM2EH0vsP9AGAjQAtvsboFdFEXiBS0xsRBZ9Ep0vGlRCIxE20Qk0dXFifvUr+mH9Us6pGTH3gskJXmwYVGeM0PynJkhzz4+pAnaiLyQKjsfvDt9O0Aii1Qss+X5YMYufv51gIqSZzFPVCbOB5kaoI/DVz+cJTxbVnwp4PerHxA6S0VRwGMx1E+Pz0jG54PpKMSWRYLAGbkkxDPboaGHfR8zh3qhi0fEHQxxFUuFMp7nvIRgzt40CO2AUxffED8MLAKgGpqyMJhNp9RnxB4M2UqgQqZVYnCRLFCmSlRU67XKSxEjmaES/sKjCDzIW5nIcotSFYseIQRXjheCezO/ZthxHXYTTqhNBkOS8dsEwohyITKUCx6L/Dk+POpPsNuA27J4IfSpTwLiMVjM6ZgyOhhOc1GIrAS49UqVqg+e69gQZ0gvQovOPDYYBomMBTr5NCOB2XdvNhkR/wSpBTphlMF0dq+Ckx6OrsHPN+h0Dc6eRqc5hgWYYP+qXhPLJzBgh3OHjQdDC1ZXk+Zeliskg3UOQkFiw5OqZlcjpTZ3I2xdhYyGeDoNRzPGHuMe8eiuzdqikyn2bkKXXtJw5FxCWCpd82yLXLVUP/7y4cPDu/cffuoFEwCf3GMgZJDev+0A5DGfuiGgETf0yGfYbf3dz47OmOt4wOfmRz9roO418BW+W+1mvg8kbxjqBCZf6LVwickXN6pCK74RqFRoI8W9yQ4gApmDxAyH4UWkYCCrWhVm0wkGEoGumO9YmqAgBJXn29d10qnKlcrBXYHiWsWx8alZpd+va/3V3FI6UUH6ilXKZXba7nruuRTbhmQTYDe+hMVl+0kB0hG8ofRGy+Y1uLjPEsVjtICUgiQNEF+vExk1KbTh/TTh29YofDx3vEsgO3UDSF/2bkQnxRjZOdeT7Yni44D4AJDzQuRPsA0N1405wknSD2HsXI5d+DAdwlguVwl8yr5xTAkwYSpaM0WTjnEQzKlv60XT2ZijNS+Ke5XHRyw93M82YMezKAjBYgfgulTugYEfElqBPBdR2Q4GUWLD70ZXMFUgYMhMMtCSSquiBNmk60SUwkQr9VR4ZCh1KxYK9JUIvqm5D96N2Fpp7uKZZ43DEdunUJdXWbTqaAfi/KY+DtVQAU0OOd8aU4MWjuhnyC6QDGkfC3oFOfCqj8UNCWCRSdBm4+Fr57Iuk5D3dklpl/QirnNMsm1aIc2mjVRVASN6SSA1mR0pTvu5CQjUdY852P1Obq1Rd33YUm6giQECirzVEaR7i9haVJ9mzu/hBXZcU6m/pB7fmp6PxxueRQLIFnG9p1t4F8vYvNO0N/7/quTfiJdNqj9pqoRnk88nfeM5KizfUQQvS5GuyzbXesGa8J8ShZb4d0PoMvWn+d+35C+yMwdN/LP35+iw0GePWoN45kp1362XjqTp/Ak0LLo4Qo+RdLcaa7cjh+qK2H7ueLRzvIujY4aTLVR3a482AJ5CT8UIxrDGJvIAWp0UqlB3W3P2OAzfnDq628/JKHAYVJ25uC1k2erZ6LlzfTVyfnphPehZj4oNc5gLIXsAuNwfqROZQvxxB8zZhOxWoC4RRzOZqyqJjfwTeWfKBKxtlYqvu+FFrlIzmvBiR/+6TH18ThT15Pza6bRHP7VXcOf9ORDw03cpINiHNsbCnqV7H0urPeloBPLRS+GyYNc6gY5SXkYrKMcLVWVxR6D6CGaTCwxgzZwDwfP2LqwB+CKMehQ1o7/1AtEdHSRRsgf7w1OlKP7sDaKnsceoLy9K8VC2A81GhkVBSC8uoJNbLNosGB4dh2weulg1R+WdXceTM3OA/S9yJOV1UUxVCkOn7X6Zvq4zZMGMYWs8Af0FRm6qyqHp7IOwo5tFZz4c6RrlWgAEDQSTZSIQeeBab31Q9cUPZGZzSBsMJzy/g7TOlEp6xWY2UMup7DenxzuQqkxk1ivy5xVVPWHmTENs2+ZCCFYSzvt3dQ8Rw4Ezam6GErXsDGaNsQdV4ws8EcuyL6BPyP7CR19qmAsEV3F9Uf3fP/+22deXhE1OhrRXPz8mvc3XdXv/VJgr7rM3Bzfe/wNQSwMEFAACAAgAvGh8UhUeYBujAAAAfwEAADcAAAB1bml2ZXJzYWwtbm8tdmlkZW8vcGxheWJhY2tfYW5kX25hdmlnYXRpb25fc2V0dGluZ3MueG1sdZBBCoMwEEX3nsIbCF2HQNelRagXGHGUQJIJmVHw9k1EbWnTZd77P8OMYhQxfmJd1bWCWegpEEVLnFE173e2DAtevXEghnzCgrznSiY3LFFoIzJ62ZQewXLK//BjeGthPT/iI14w5UJnHOpLqbCZXPKwmGlj3RpQjxHTgC+Yc+iht3jDtSeIw+MM7Bv/1bmbNpsd3mlAHSK5IKr5QFW613H0F1BLAwQUAAIACAC8aHxSSzOGii8FAABoHQAAMAAAAHVuaXZlcnNhbC1uby12aWRlby9mbGFzaF9wdWJsaXNoaW5nX3NldHRpbmdzLnhtbOVZ23LbNhB991dg2MljLDuxm8QjyaNI1FgT3SrSSTydjgciVyJqEGABUI7y1K/ph/VLuhAtWvIVSiJPmjx4ZIJ7zi72hiVZPf6UcjIDpZkUNW9/d88jICIZMzGteadh+/lrj2hDRUy5FFDzhPTIcX2nmuVjznQSgDEoqgnSCH2UmZqXGJMdVSqXl5e7TGfK3pU8N8ivdyOZVjIFGoQBVck4neOPmWegvSsGBwL8S6W4gtV3dgipFkw9GeccCIvRcsHspihvc6oTr1KIjWl0MVUyF3FTcqmImo5r3i9Nv7XfermUKahaLAVhfaLruGiXzRGNY2atoDxgn4EkwKYJmru/d+CRSxabpOa93HtheVC+cptnwV5snlqepkQvCHOlIAVDY2pocVloVDABheEAXTcqByRdW1uRNPDJlAvFUjwXNGVRiHeI9VXNa4XnI7/tj/x+0z8/HXULU50RYSfs+k6YoNtp+ef9QegH5ydhr7sxKPQ/hhuANrXMmX448gO/H/qj87edwYYId6OuMX6v0eluiPngvw064aaa+o3eppDhyaDvhjk5G/qjbqf/7jwcDLphZ3iNWuTwSrZWK+uJX8UCkblaTW+T5OlYUMax2dzIcQ0G2xWnagqhbDOsxgnlGjzyZwbT33LKmZnbCsWudgGQNXQGkRnZ6qt5tqK8a7qCEA3Dkixr+/BNWdqvXq9tvVJov97WnVZWy2Y3TKSRT2z9/t5haf6bg4fNv8fQKjWGRgk2MbPsQasrSylmkTQybIYdEm5sc5JzHuRZJpW5bmOri6UR99BUJ1KsRd5ek7HkcekxSMcQ92kKK60/uGCijZL7HplgjnL05SADQQIq8LhhBv0blQQ6H2vDzOKYaV9JNxSjnCAfnodAesEtf0cJVXotKcvQ2hYf1X/vSwP6j8LdxdK9ogFnqMWWhpO8L2LSUvQSj0cX8SEIF7ETzBxusweUkxGK6g0kSYNzJ+EU68hF8AOMNTPgJCpzHpO5zAlnF+hnSTDj8xT/S4CsHstkomS6WMXRwRC9CMuMwSXExy6KzlBFmiMS55SMgyk0/JWzz2QME6mQF+gMw4brTBf8uxsRZ1Tra1K6tPFZcbh1+i3/4zO7QRrPKA4Km5FjeUOama3w0zkR0ixx6I6I5pgVNigxixf3XPa2++VhKDsMxvkbRWONX7M05/Rb0pcOWaHeYsi3o2WTwD9qgbPahM4WhW6Ld0GNJc4wJAUn3ojwdGAiB1fCiAoiBZ8TGuGAom3bmDGZa1wpGkRBrb/cwgKPabq4muJJhhpVDMqJcm//xcuDw19fvX5ztFv59+9/nj8IuhrdhpxadcXs1nxw4HdG3ni4eAR3zxDvhroxyj8Cunegd8ZtauYDw70z8o4R3xl7c9B3Bt4a9x9BPjD038K2pUpt14lvxfPu5z8HeMca3WiGnfed8OwOgkUp3B7YqhU7TN49Wy5m7O91tAz8xqh5QjBcp90wOHJpD32JndhECTaYiX0J4oIZnIYYU9+J3obOaRYd+e+dCDGITp3UTW1/4LThdy5So2J2HK7MjU4m4CwwLc42nAY4S3F4jZ+ss39Nn3Wqy2/corfWuv4f7eerH22L/rWl9gNURcnWUvfnOCC2GaAf2O3f9zufH/nFzGj5ctZFuEfVBSgSSsmd5IfLV5CkIybSBREAkBQfst0cGMOTtqv1xA/8XuftoNv6CY6G79SDxVX52WHtO0P5/nv9w5y9kzLBUnSrfTAvv+bVDw/2qpW7b+3sINv619H6zn9QSwMEFAACAAgAvGh8Ug57xyBlAwAAlwwAACoAAAB1bml2ZXJzYWwtbm8tdmlkZW8vZmxhc2hfc2tpbl9zZXR0aW5ncy54bWyVV9tO4zAQfecrqu47XQq7BSlU6g0JbRfQ0u2720xbq44d2U7Z/v2OL0mcNiGFCAnPnGPP5XgsIrWnvHMAqajgj91+d3jV6UTrTErgegFJyoiGDo0fu09/5/Nuz7kFE/IdtKZ8q4wlt1ngKtNa8Ou14Br3uOZCJoR1h9+e7E/Us8g2lsCQLuVsyBrKY37078fTiyj+jLvxYDp5aCKsRZISfpyLrbhekfV+K0XGYxParfmaaLtjCpJRvm+NiFGlnzUklZhmN7P+rH8ZJZWgFJiQHqaj/uhnK4uRFbAi+8Hd/d3oQk551OeNOaEdqKLa0gb9we3gromWki1UizyZTW+mt814jrtXu/JpXI6g4Z9uzRyFfwT5pc1FmqVf0UgqxdYU9IQzMF8rhwkS4/VDwvTBfK0Ek5A5qFWQitEY2yBk7KT43XxN4KZa+j/DIRGZuy0FezNNOJkeRiErBkMtM4h6+cr51E58vGYaLxMMN4QpBISmEvSGGb6RTOXbVG0l7g98UB4HIG8oEUvBsgQmLt4AWLWX+MlkbOdKGF9hCwKUcPDGIMLSWCJfsKxnyMBYIt9Nt145O57BTz2Ok+thTHwzP68+eoETXOb1yle515w0N7dcBUd7Q45JRAxDK6sFTcB0LepZmwupdxZTxMmBbonGN+m3wa2ONhkV9U4cXmn1uoo01Qzq5LYWmVQYDLqXPlvfuRqPo7iHQ430HDY6R1eNZVPMaxFqwa7ble63K+rm1h2Nb8ljNyFyD3IhBFPdjufh/cNt3Kt8zjDTGt9SkM98Iy7kcKEh3N8m0QQW7gpeCidak/UuwZCaMigq6hpb37/IH1vXWJ4lK5Az1AOFXJBVm8Pt6HbH8FcvKXxAXCU0OB1T73A7Tmih98DgBQBErnf5bXAL50kypimDA+QzJTDYhJsyixSqvy5fI66qJAPLRXr0I6gUSoirOmoIS4yrnuE87ZrXZKVsZpWJkg/3cqRUxn0+JY1YwwFp115JlY3RX1dB7FWlnCTT4l0Tqf2m5drnTg4w4jSxAwgdwfE1HsdhQqS+KtaZV+vMXoZgHq1iM5UTajxNFDNmh/06ivWcztgFXs/hRgKE89Uar4IX4BccV4LI+KWAVJ6EGrdjY474aNpxjYM+SXXUC0yuOUUb8G/8h2T4H1BLAwQUAAIACAC8aHxS+uc3TioFAADyHAAALwAAAHVuaXZlcnNhbC1uby12aWRlby9odG1sX3B1Ymxpc2hpbmdfc2V0dGluZ3MueG1s3VndUts4FL7nKTTe6WUJ9GfbMglMmpjB0/xtbNoyOzuMYp/EWmTJK8mh6dU+zT7YPskexcQkEEDpEjrtBRMsn+/T0fm3XT/6knEyBaWZFA1vf3fPIyBimTAxaXin0fHztx7RhoqEcimg4QnpkaPDnXpejDjTaQjGoKgmSCP0QW4aXmpMflCrXV5e7jKdK3tX8sIgv96NZVbLFWgQBlQt53SGP2aWg/auGBwI8C+T4gp2uLNDSL1k6sqk4EBYgpoLZg9F+YnJuFcrpUY0vpgoWYikJblURE1GDe+Xlt/eb79cyJRMbZaBsCbRh7hol80BTRJmlaA8ZF+BpMAmKWq7v/fKI5csMWnDe7n3wvKgfO02z5y9PDu1PC2JRhDmaoMMDE2ooeVluaOCMSj0BuhDowpA0pW1JUkDX0y1UC4lM0EzFkd4h1hTNbx2dD70j/2h32v556fDTqmqMyIKoo7vhAk7Qds/7/UjPzw/ibqdjUGR/znaALSpZs70g6Ef+r3IH56/D/obItyVusb43WbQ2RDzyX8fBtGmO/Wa3U0hg5N+zw1zcjbwh52g9+E86vc7UTC4Rs1jeCla67XVwK9jgshCLYe3SYtsJCjjWGtuxLgGg9WKUzWBSB4zzMYx5Ro88mcOk98KypmZ2QzFonYBkDd1DrEZ2uxreDajvGu6khAVw5Sscvv1uyq137xdOXqt3P36WGu1rFe1bpBKI59Y+/2915X6717dr/4ditapMTROsYiZRQ1aXllIMYuksWFTrJBw45jjgvOwyHOpzHUZW16slLiDpj6WYsXz9pqMJE8qi0E2gqRHM4y/wbHwyBiDkqPx+jkIElKB7YUZNGhcIXQx0oaZeVs5vpJuKkY5wdaB/Q9IN7xl4DilSq9EYeVLW9Pjw9970oD+o7RvuXSnaMgZ7mJzwUneFwlpK3qJ7dBFfADCRewEQ4XbcAHlpISiegNJ0uTcSTjDxHER/AQjzQw4icqCJ2QmC8LZBdpZEgzxIsP/UiDLfZiMlczmq5xqQ/TcLVMGl5AcuWx0hltkBSJxLsk5mHKHvwr2lYxgLBXyAp2i23Cd6ZJ/dyPinGp9TUoXOj4ru1nQa/ufn9kD0mRKcTLYjBzzGbLcbIWfzoiQZoFDc8S0wKiwTklYMr/ncrbdb3dDVVLQz4/kjRV+zbKC08ekrwyyRL1Fl29nl00c/6AGztumdDpPdJu8c2pMcYYuKTnxRoyNg4kCXAljKogUfEZojBOJtmVjymShcaUsECW1/nYNSzyG6fxqgg8tuKNKQDlR7u2/ePnq9a9v3r472K39+/c/z+8FXc1qA07tduWw1rp3wndG3niaeAB3x9Tuhroxuz8AunOCd8ZtquY907wzcs1M74y9Odk7A2/N9w8g75nyb2GPpcps1Ulu+XP9A58DPLBKN1tR8DGIztYQzFPh9sBWr9npcf0wOR+qb8ySo+83TIZ+c9g6Ieig004UHrgUhJ7E2mviFEvK2L7ncMH0TyP0ou9Eb53lNH0O/Y9OhOg2p9rptm2v73TgDy5Sw3JaHCxNik4qYPeflN0M+z9nGY6ryZPV8v9TWZ0y8ZGL8taK1Y9RcNY+vbJ7K05Zo7ZUcICqON1asP7ATeD7+eQntvTa6NfrGi4JIWMW9ESd92d+1zJcvGB1Ee5SdQGKRFJyJ/nB4jUiCcRYuiBCAJLhc7ObARN40uq0GvSh3w3e9zvtrUY/cwv/H6LkPK75yqvqu8HKh4LqBfbql7UdXF/9Tnm48x9QSwMEFAACAAgAvGh8UuxMWVK2AQAAegYAACgAAAB1bml2ZXJzYWwtbm8tdmlkZW8vaHRtbF9za2luX3NldHRpbmdzLmpzjZRRT4MwEMff9ykWfDWLMpTNtzkwWeKDiXszPhR2Y2Sl17QdOo3fXco2LXDo6Av98+v/eld6n4Nh9XipN7wbftbv9fypOa81sJpRO7hs6rxHL6zuaZ6vYJkXwHMBXgspT0t/5K9fgjL2RG2a7J+trXb8PLRf1oxrF5eEhSI0TWglob0R2jsV+KOR2TGrQ0ZOmZOdMShGKQoDwowEqoLVjHfxUD9ugi0YS1D/oGuWQsP0xp/cR73kr2NwH0bzqculWEgm9o+Y4Shh6TZTuBOrY/yxHS692UtQ1YFv+8LyXJuFgaIdOL6O/djvJ6UCreEYdxrN/NktCXOWAHcTCoNJMPsDbRh3C9qiy1zn5kSHfjgOA5eWLINOleZxdB2Nm5iovDrV7AQ/cAbeTV8ykrM9qHOsUO7kGQcoFWa2Il00tINEObJVLrIDF03tIDm7WWvb92/UHWOUoFr9/BVXdrhMpxiNa4ata7Yhbm3R11zO6AyGvNy6FfWR6gucEqm4SGiSWlySmzHtTmPnL1XaTG1BLRF51TztoYCumgmohVijFZgxLN0UlVal8+o2CnLn6dk5trY5+PoGUEsDBBQAAgAIALxofFK45zzyXgAAAGMAAAAlAAAAdW5pdmVyc2FsLW5vLXZpZGVvL2xvY2FsX3NldHRpbmdzLnhtbA3KvQ5AQAwA4N1TNN39bQbHZrTgARoakfRacUd4e7d9w9f2rxd4+AqHqcO6qBBYV9sO3R0u85A3CCGSbiSm7FANoe+yVmwlmTjGFAOcQh9fM/uEyCP5NIdbBMsu+wFQSwECAAAUAAIACAC5aHxSXK2x+KEDAADvDAAAGAAAAAAAAAABAAAAAAAAAAAAbm9uZS9jb21tb25fbWVzc2FnZXMubG5nUEsBAgAAFAACAAgAuWh8UhUeYBujAAAAfwEAACkAAAAAAAAAAQAAAAAA1wMAAG5vbmUvcGxheWJhY2tfYW5kX25hdmlnYXRpb25fc2V0dGluZ3MueG1sUEsBAgAAFAACAAgAuWh8Uh9UimowAwAAxw4AACIAAAAAAAAAAQAAAAAAwQQAAG5vbmUvZmxhc2hfcHVibGlzaGluZ19zZXR0aW5ncy54bWxQSwECAAAUAAIACAC5aHxScVeUnRUBAADRAgAAHAAAAAAAAAABAAAAAAAxCAAAbm9uZS9mbGFzaF9za2luX3NldHRpbmdzLnhtbFBLAQIAABQAAgAIALlofFLXm3CWKwMAAG8OAAAhAAAAAAAAAAEAAAAAAIAJAABub25lL2h0bWxfcHVibGlzaGluZ19zZXR0aW5ncy54bWxQSwECAAAUAAIACAC5aHxSjnP2+moAAADlAAAAGgAAAAAAAAABAAAAAADqDAAAbm9uZS9odG1sX3NraW5fc2V0dGluZ3MuanNQSwECAAAUAAIACAC5aHxSvH0190oAAABJAAAAFwAAAAAAAAABAAAAAACMDQAAbm9uZS9sb2NhbF9zZXR0aW5ncy54bWxQSwECAAAUAAIACAC8aHxSnF4yCBQGAAA3FwAAJgAAAAAAAAABAAAAAAALDgAAdW5pdmVyc2FsLW5vLXZpZGVvL2NvbW1vbl9tZXNzYWdlcy5sbmdQSwECAAAUAAIACAC8aHxSFR5gG6MAAAB/AQAANwAAAAAAAAABAAAAAABjFAAAdW5pdmVyc2FsLW5vLXZpZGVvL3BsYXliYWNrX2FuZF9uYXZpZ2F0aW9uX3NldHRpbmdzLnhtbFBLAQIAABQAAgAIALxofFJLM4aKLwUAAGgdAAAwAAAAAAAAAAEAAAAAAFsVAAB1bml2ZXJzYWwtbm8tdmlkZW8vZmxhc2hfcHVibGlzaGluZ19zZXR0aW5ncy54bWxQSwECAAAUAAIACAC8aHxSDnvHIGUDAACXDAAAKgAAAAAAAAABAAAAAADYGgAAdW5pdmVyc2FsLW5vLXZpZGVvL2ZsYXNoX3NraW5fc2V0dGluZ3MueG1sUEsBAgAAFAACAAgAvGh8UvrnN04qBQAA8hwAAC8AAAAAAAAAAQAAAAAAhR4AAHVuaXZlcnNhbC1uby12aWRlby9odG1sX3B1Ymxpc2hpbmdfc2V0dGluZ3MueG1sUEsBAgAAFAACAAgAvGh8UuxMWVK2AQAAegYAACgAAAAAAAAAAQAAAAAA/CMAAHVuaXZlcnNhbC1uby12aWRlby9odG1sX3NraW5fc2V0dGluZ3MuanNQSwECAAAUAAIACAC8aHxSuOc88l4AAABjAAAAJQAAAAAAAAABAAAAAAD4JQAAdW5pdmVyc2FsLW5vLXZpZGVvL2xvY2FsX3NldHRpbmdzLnhtbFBLBQYAAAAADgAOAIgEAACZJgAAAAA="/>
  <p:tag name="ISPRING_LMS_API_VERSION" val="SCORM 2004 (2nd edition)"/>
  <p:tag name="ISPRING_ULTRA_SCORM_COURCE_TITLE" val="Lesson 4 The Quadratic Formula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ʾ\&quot;{58857F64-F778-46F3-A3E4-9740F72F057B}&quot;,&quot;C:\\Users\\Danny\\OneDrive - SD41\\Website\\PC11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CURRENT_PLAYER_ID" val="universal-no-video"/>
  <p:tag name="ISPRING_PRESENTATION_TITLE" val="Lesson 4 The Quadratic Formula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372</TotalTime>
  <Words>973</Words>
  <Application>Microsoft Office PowerPoint</Application>
  <PresentationFormat>On-screen Show (4:3)</PresentationFormat>
  <Paragraphs>197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30" baseType="lpstr">
      <vt:lpstr>Arial</vt:lpstr>
      <vt:lpstr>Calibri</vt:lpstr>
      <vt:lpstr>Century Schoolbook</vt:lpstr>
      <vt:lpstr>Courier New</vt:lpstr>
      <vt:lpstr>Gill Sans MT</vt:lpstr>
      <vt:lpstr>Times New Roman</vt:lpstr>
      <vt:lpstr>Verdana</vt:lpstr>
      <vt:lpstr>Wingdings</vt:lpstr>
      <vt:lpstr>Wingdings 2</vt:lpstr>
      <vt:lpstr>Solstice</vt:lpstr>
      <vt:lpstr>Office Theme</vt:lpstr>
      <vt:lpstr>Oriel</vt:lpstr>
      <vt:lpstr>Equation</vt:lpstr>
      <vt:lpstr>MathType 6.0 Equation</vt:lpstr>
      <vt:lpstr>PowerPoint Presentation</vt:lpstr>
      <vt:lpstr>i)Quadratic Func. in Standard Form: (A,B,C) </vt:lpstr>
      <vt:lpstr>Practice: Find the coefficients “a,b,c”, Y-intercept, and which way the graph opens</vt:lpstr>
      <vt:lpstr>Given each equation match it with the corresponding graph:</vt:lpstr>
      <vt:lpstr>II) Quadratic Formula:</vt:lpstr>
      <vt:lpstr>PowerPoint Presentation</vt:lpstr>
      <vt:lpstr>PowerPoint Presentation</vt:lpstr>
      <vt:lpstr>Conditions for Using QF:</vt:lpstr>
      <vt:lpstr>Ex: Solve for “x”</vt:lpstr>
      <vt:lpstr>Using the Quadratic Formula to Find the Vertex: </vt:lpstr>
      <vt:lpstr>Ex: Given the equations below, Equation of the Axis of symmetry, and coordinates of the vertex: </vt:lpstr>
      <vt:lpstr>A rock is thrown into the air.  The height of the rock is given by the formula:                                              where “h” is the height in meters and “t” is the time after the rock is thrown in seconds.</vt:lpstr>
      <vt:lpstr>A rock is thrown into the air.  The height of the rock is given by the formula:                                              where “h” is the height in meters and “t” is the time after the rock is thrown in seconds. How long will it take the rock to hit the ground?</vt:lpstr>
      <vt:lpstr>A tank is parked next to a cliff and fires a missile.  The height of the missile is given by the formula:                                      The missile is to be detonated when it is falling at 80m above the ground.  After how many seconds should the missile be detonated after it is fired?   </vt:lpstr>
      <vt:lpstr>III) Where does the QF come From?</vt:lpstr>
      <vt:lpstr>PowerPoint Presentation</vt:lpstr>
    </vt:vector>
  </TitlesOfParts>
  <Company>Young's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 The Quadratic Formula</dc:title>
  <dc:creator>Danny Young</dc:creator>
  <cp:lastModifiedBy>Danny Young</cp:lastModifiedBy>
  <cp:revision>44</cp:revision>
  <dcterms:created xsi:type="dcterms:W3CDTF">2007-11-24T19:07:06Z</dcterms:created>
  <dcterms:modified xsi:type="dcterms:W3CDTF">2021-03-28T20:07:29Z</dcterms:modified>
</cp:coreProperties>
</file>